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autoCompressPictures="0">
  <p:sldMasterIdLst>
    <p:sldMasterId id="2147483648" r:id="rId1"/>
    <p:sldMasterId id="2147483671" r:id="rId2"/>
    <p:sldMasterId id="2147483684" r:id="rId3"/>
    <p:sldMasterId id="2147483696" r:id="rId4"/>
  </p:sldMasterIdLst>
  <p:notesMasterIdLst>
    <p:notesMasterId r:id="rId49"/>
  </p:notesMasterIdLst>
  <p:sldIdLst>
    <p:sldId id="256" r:id="rId5"/>
    <p:sldId id="269" r:id="rId6"/>
    <p:sldId id="323" r:id="rId7"/>
    <p:sldId id="321" r:id="rId8"/>
    <p:sldId id="322" r:id="rId9"/>
    <p:sldId id="328" r:id="rId10"/>
    <p:sldId id="330" r:id="rId11"/>
    <p:sldId id="325" r:id="rId12"/>
    <p:sldId id="270" r:id="rId13"/>
    <p:sldId id="271" r:id="rId14"/>
    <p:sldId id="327" r:id="rId15"/>
    <p:sldId id="324" r:id="rId16"/>
    <p:sldId id="291" r:id="rId17"/>
    <p:sldId id="326" r:id="rId18"/>
    <p:sldId id="272" r:id="rId19"/>
    <p:sldId id="273" r:id="rId20"/>
    <p:sldId id="274" r:id="rId21"/>
    <p:sldId id="276" r:id="rId22"/>
    <p:sldId id="275" r:id="rId23"/>
    <p:sldId id="278" r:id="rId24"/>
    <p:sldId id="333" r:id="rId25"/>
    <p:sldId id="287" r:id="rId26"/>
    <p:sldId id="288" r:id="rId27"/>
    <p:sldId id="334" r:id="rId28"/>
    <p:sldId id="289" r:id="rId29"/>
    <p:sldId id="331" r:id="rId30"/>
    <p:sldId id="280" r:id="rId31"/>
    <p:sldId id="281" r:id="rId32"/>
    <p:sldId id="282" r:id="rId33"/>
    <p:sldId id="283" r:id="rId34"/>
    <p:sldId id="284" r:id="rId35"/>
    <p:sldId id="285" r:id="rId36"/>
    <p:sldId id="286" r:id="rId37"/>
    <p:sldId id="332" r:id="rId38"/>
    <p:sldId id="337" r:id="rId39"/>
    <p:sldId id="292" r:id="rId40"/>
    <p:sldId id="336" r:id="rId41"/>
    <p:sldId id="338" r:id="rId42"/>
    <p:sldId id="294" r:id="rId43"/>
    <p:sldId id="340" r:id="rId44"/>
    <p:sldId id="342" r:id="rId45"/>
    <p:sldId id="343" r:id="rId46"/>
    <p:sldId id="344" r:id="rId47"/>
    <p:sldId id="345"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Gill Sans" panose="020B0604020202020204" charset="0"/>
      <p:regular r:id="rId54"/>
      <p:bold r:id="rId55"/>
    </p:embeddedFont>
    <p:embeddedFont>
      <p:font typeface="Open Sans" panose="020B0604020202020204" charset="0"/>
      <p:regular r:id="rId56"/>
      <p:bold r:id="rId57"/>
      <p:italic r:id="rId58"/>
      <p:boldItalic r:id="rId59"/>
    </p:embeddedFont>
    <p:embeddedFont>
      <p:font typeface="Roboto" panose="020B0604020202020204" charset="0"/>
      <p:regular r:id="rId60"/>
      <p:bold r:id="rId61"/>
      <p:italic r:id="rId62"/>
      <p:boldItalic r:id="rId63"/>
    </p:embeddedFont>
    <p:embeddedFont>
      <p:font typeface="Tahoma" panose="020B0604030504040204" pitchFamily="3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3" roundtripDataSignature="AMtx7mjl9qo9O8hcQDaMRRIwnJDzLlpj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130E71-3E8E-4A96-8BE3-4CB399DE8AC7}">
  <a:tblStyle styleId="{9D130E71-3E8E-4A96-8BE3-4CB399DE8AC7}"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F0F0F0"/>
          </a:solidFill>
        </a:fill>
      </a:tcStyle>
    </a:band1H>
    <a:band2H>
      <a:tcTxStyle/>
      <a:tcStyle>
        <a:tcBdr/>
      </a:tcStyle>
    </a:band2H>
    <a:band1V>
      <a:tcTxStyle/>
      <a:tcStyle>
        <a:tcBdr/>
        <a:fill>
          <a:solidFill>
            <a:srgbClr val="F0F0F0"/>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3"/>
          </a:solidFill>
        </a:fill>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sorterViewPr>
    <p:cViewPr varScale="1">
      <p:scale>
        <a:sx n="100" d="100"/>
        <a:sy n="100" d="100"/>
      </p:scale>
      <p:origin x="0" y="-138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4.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1.xml"/><Relationship Id="rId61" Type="http://schemas.openxmlformats.org/officeDocument/2006/relationships/font" Target="fonts/font12.fntdata"/><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64"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font" Target="fonts/font2.fntdata"/><Relationship Id="rId93"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font" Target="fonts/font13.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1.fntdata"/><Relationship Id="rId55" Type="http://schemas.openxmlformats.org/officeDocument/2006/relationships/font" Target="fonts/font6.fntdata"/><Relationship Id="rId9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ature.com/articles/s41558-020-00949-9#MOESM1"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374" name="Google Shape;37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0</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2" name="Google Shape;78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3" name="Google Shape;78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931" name="Google Shape;93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939" name="Google Shape;93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808" name="Google Shape;808;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901302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5468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5" name="Google Shape;865;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956650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713" name="Google Shape;71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i="0" dirty="0">
                <a:solidFill>
                  <a:srgbClr val="222222"/>
                </a:solidFill>
                <a:effectLst/>
                <a:latin typeface="Harding"/>
              </a:rPr>
              <a:t>a</a:t>
            </a:r>
            <a:r>
              <a:rPr lang="en-US" b="0" i="0" dirty="0">
                <a:solidFill>
                  <a:srgbClr val="222222"/>
                </a:solidFill>
                <a:effectLst/>
                <a:latin typeface="Harding"/>
              </a:rPr>
              <a:t>–</a:t>
            </a:r>
            <a:r>
              <a:rPr lang="en-US" b="1" i="0" dirty="0">
                <a:solidFill>
                  <a:srgbClr val="222222"/>
                </a:solidFill>
                <a:effectLst/>
                <a:latin typeface="Harding"/>
              </a:rPr>
              <a:t>c</a:t>
            </a:r>
            <a:r>
              <a:rPr lang="en-US" b="0" i="0" dirty="0">
                <a:solidFill>
                  <a:srgbClr val="222222"/>
                </a:solidFill>
                <a:effectLst/>
                <a:latin typeface="Harding"/>
              </a:rPr>
              <a:t>, Comparison of SSP2-RCP6.0 scenario (without climate impacts on renewables) and SSP2-RCP6.0-CI (with climate impacts on renewables): multi-model mean change (over GCMs) of the cumulative primary energy supply in the 2070–2100 period per technology with CO</a:t>
            </a:r>
            <a:r>
              <a:rPr lang="en-US" b="0" i="0" baseline="-25000" dirty="0">
                <a:solidFill>
                  <a:srgbClr val="222222"/>
                </a:solidFill>
                <a:effectLst/>
                <a:latin typeface="Harding"/>
              </a:rPr>
              <a:t>2</a:t>
            </a:r>
            <a:r>
              <a:rPr lang="en-US" b="0" i="0" dirty="0">
                <a:solidFill>
                  <a:srgbClr val="222222"/>
                </a:solidFill>
                <a:effectLst/>
                <a:latin typeface="Harding"/>
              </a:rPr>
              <a:t> fertilization for bioenergy (</a:t>
            </a:r>
            <a:r>
              <a:rPr lang="en-US" b="1" i="0" dirty="0">
                <a:solidFill>
                  <a:srgbClr val="222222"/>
                </a:solidFill>
                <a:effectLst/>
                <a:latin typeface="Harding"/>
              </a:rPr>
              <a:t>a</a:t>
            </a:r>
            <a:r>
              <a:rPr lang="en-US" b="0" i="0" dirty="0">
                <a:solidFill>
                  <a:srgbClr val="222222"/>
                </a:solidFill>
                <a:effectLst/>
                <a:latin typeface="Harding"/>
              </a:rPr>
              <a:t>), mean specific climate impact on bioenergy without CO</a:t>
            </a:r>
            <a:r>
              <a:rPr lang="en-US" b="0" i="0" baseline="-25000" dirty="0">
                <a:solidFill>
                  <a:srgbClr val="222222"/>
                </a:solidFill>
                <a:effectLst/>
                <a:latin typeface="Harding"/>
              </a:rPr>
              <a:t>2</a:t>
            </a:r>
            <a:r>
              <a:rPr lang="en-US" b="0" i="0" dirty="0">
                <a:solidFill>
                  <a:srgbClr val="222222"/>
                </a:solidFill>
                <a:effectLst/>
                <a:latin typeface="Harding"/>
              </a:rPr>
              <a:t> fertilization (same data as used in Supplementary Fig. </a:t>
            </a:r>
            <a:r>
              <a:rPr lang="en-US" b="0" i="0" dirty="0">
                <a:solidFill>
                  <a:srgbClr val="006699"/>
                </a:solidFill>
                <a:effectLst/>
                <a:latin typeface="Harding"/>
                <a:hlinkClick r:id="rId3"/>
              </a:rPr>
              <a:t>7b</a:t>
            </a:r>
            <a:r>
              <a:rPr lang="en-US" b="0" i="0" dirty="0">
                <a:solidFill>
                  <a:srgbClr val="222222"/>
                </a:solidFill>
                <a:effectLst/>
                <a:latin typeface="Harding"/>
              </a:rPr>
              <a:t>) (</a:t>
            </a:r>
            <a:r>
              <a:rPr lang="en-US" b="1" i="0" dirty="0">
                <a:solidFill>
                  <a:srgbClr val="222222"/>
                </a:solidFill>
                <a:effectLst/>
                <a:latin typeface="Harding"/>
              </a:rPr>
              <a:t>b</a:t>
            </a:r>
            <a:r>
              <a:rPr lang="en-US" b="0" i="0" dirty="0">
                <a:solidFill>
                  <a:srgbClr val="222222"/>
                </a:solidFill>
                <a:effectLst/>
                <a:latin typeface="Harding"/>
              </a:rPr>
              <a:t>) and absolute standard deviation (per cent, shown in orange gradient) and the relative standard deviation (shown by grey dot size) over the GCMs of the data shown in </a:t>
            </a:r>
            <a:r>
              <a:rPr lang="en-US" b="1" i="0" dirty="0">
                <a:solidFill>
                  <a:srgbClr val="222222"/>
                </a:solidFill>
                <a:effectLst/>
                <a:latin typeface="Harding"/>
              </a:rPr>
              <a:t>a</a:t>
            </a:r>
            <a:r>
              <a:rPr lang="en-US" b="0" i="0" dirty="0">
                <a:solidFill>
                  <a:srgbClr val="222222"/>
                </a:solidFill>
                <a:effectLst/>
                <a:latin typeface="Harding"/>
              </a:rPr>
              <a:t> (</a:t>
            </a:r>
            <a:r>
              <a:rPr lang="en-US" b="1" i="0" dirty="0">
                <a:solidFill>
                  <a:srgbClr val="222222"/>
                </a:solidFill>
                <a:effectLst/>
                <a:latin typeface="Harding"/>
              </a:rPr>
              <a:t>c</a:t>
            </a:r>
            <a:r>
              <a:rPr lang="en-US" b="0" i="0" dirty="0">
                <a:solidFill>
                  <a:srgbClr val="222222"/>
                </a:solidFill>
                <a:effectLst/>
                <a:latin typeface="Harding"/>
              </a:rPr>
              <a:t>) </a:t>
            </a:r>
            <a:r>
              <a:rPr lang="en-US" b="1" i="0" dirty="0">
                <a:solidFill>
                  <a:srgbClr val="222222"/>
                </a:solidFill>
                <a:effectLst/>
                <a:latin typeface="Harding"/>
              </a:rPr>
              <a:t>a</a:t>
            </a:r>
            <a:r>
              <a:rPr lang="en-US" b="0" i="0" dirty="0">
                <a:solidFill>
                  <a:srgbClr val="222222"/>
                </a:solidFill>
                <a:effectLst/>
                <a:latin typeface="Harding"/>
              </a:rPr>
              <a:t>. Regions and technologies are ordered to form visual clusters of </a:t>
            </a:r>
            <a:r>
              <a:rPr lang="en-US" b="0" i="0" dirty="0" err="1">
                <a:solidFill>
                  <a:srgbClr val="222222"/>
                </a:solidFill>
                <a:effectLst/>
                <a:latin typeface="Harding"/>
              </a:rPr>
              <a:t>colour</a:t>
            </a:r>
            <a:r>
              <a:rPr lang="en-US" b="0" i="0" dirty="0">
                <a:solidFill>
                  <a:srgbClr val="222222"/>
                </a:solidFill>
                <a:effectLst/>
                <a:latin typeface="Harding"/>
              </a:rPr>
              <a:t>. China+ includes Taiwan. Black dots in </a:t>
            </a:r>
            <a:r>
              <a:rPr lang="en-US" b="1" i="0" dirty="0" err="1">
                <a:solidFill>
                  <a:srgbClr val="222222"/>
                </a:solidFill>
                <a:effectLst/>
                <a:latin typeface="Harding"/>
              </a:rPr>
              <a:t>a</a:t>
            </a:r>
            <a:r>
              <a:rPr lang="en-US" b="0" i="0" dirty="0" err="1">
                <a:solidFill>
                  <a:srgbClr val="222222"/>
                </a:solidFill>
                <a:effectLst/>
                <a:latin typeface="Harding"/>
              </a:rPr>
              <a:t>,</a:t>
            </a:r>
            <a:r>
              <a:rPr lang="en-US" b="1" i="0" dirty="0" err="1">
                <a:solidFill>
                  <a:srgbClr val="222222"/>
                </a:solidFill>
                <a:effectLst/>
                <a:latin typeface="Harding"/>
              </a:rPr>
              <a:t>b</a:t>
            </a:r>
            <a:r>
              <a:rPr lang="en-US" b="0" i="0" dirty="0">
                <a:solidFill>
                  <a:srgbClr val="222222"/>
                </a:solidFill>
                <a:effectLst/>
                <a:latin typeface="Harding"/>
              </a:rPr>
              <a:t> mark regions where Wilcoxon statistical test shows significant (</a:t>
            </a:r>
            <a:r>
              <a:rPr lang="en-US" b="0" i="1" dirty="0">
                <a:solidFill>
                  <a:srgbClr val="222222"/>
                </a:solidFill>
                <a:effectLst/>
                <a:latin typeface="Harding"/>
              </a:rPr>
              <a:t>P</a:t>
            </a:r>
            <a:r>
              <a:rPr lang="en-US" b="0" i="0" dirty="0">
                <a:solidFill>
                  <a:srgbClr val="222222"/>
                </a:solidFill>
                <a:effectLst/>
                <a:latin typeface="Harding"/>
              </a:rPr>
              <a:t> &lt; 0.1) differences across GCMs, compared with the historical period.</a:t>
            </a:r>
            <a:endParaRPr dirty="0"/>
          </a:p>
        </p:txBody>
      </p:sp>
      <p:sp>
        <p:nvSpPr>
          <p:cNvPr id="873" name="Google Shape;873;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655615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9" name="Google Shape;87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6445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0053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2" name="Google Shape;92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313926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0" dirty="0">
              <a:solidFill>
                <a:srgbClr val="333333"/>
              </a:solidFill>
              <a:effectLst/>
              <a:latin typeface="-apple-system"/>
            </a:endParaRPr>
          </a:p>
          <a:p>
            <a:r>
              <a:rPr lang="en-US" b="1" i="0" dirty="0">
                <a:solidFill>
                  <a:srgbClr val="333333"/>
                </a:solidFill>
                <a:effectLst/>
                <a:latin typeface="-apple-system"/>
              </a:rPr>
              <a:t>(left) Figure 1.</a:t>
            </a:r>
            <a:r>
              <a:rPr lang="en-US" b="0" i="0" dirty="0">
                <a:solidFill>
                  <a:srgbClr val="333333"/>
                </a:solidFill>
                <a:effectLst/>
                <a:latin typeface="-apple-system"/>
              </a:rPr>
              <a:t> Sectoral score (0–3) maps for 2 °C GMT warming scenario. In the left column the individual indicators are shown, in the right column are the sectoral scores. Note that only four of the six water indicators are shown. Full indicator and sectoral exposure data available in SI tables S7–8.</a:t>
            </a:r>
            <a:endParaRPr lang="en-US" b="1" i="0" dirty="0">
              <a:solidFill>
                <a:srgbClr val="333333"/>
              </a:solidFill>
              <a:effectLst/>
              <a:latin typeface="-apple-system"/>
            </a:endParaRPr>
          </a:p>
          <a:p>
            <a:r>
              <a:rPr lang="en-US" b="1" i="0" dirty="0">
                <a:solidFill>
                  <a:srgbClr val="333333"/>
                </a:solidFill>
                <a:effectLst/>
                <a:latin typeface="-apple-system"/>
              </a:rPr>
              <a:t>(right) Figure 2.</a:t>
            </a:r>
            <a:r>
              <a:rPr lang="en-US" b="0" i="0" dirty="0">
                <a:solidFill>
                  <a:srgbClr val="333333"/>
                </a:solidFill>
                <a:effectLst/>
                <a:latin typeface="-apple-system"/>
              </a:rPr>
              <a:t> Multi-sector risk maps for 1.5 °C, 2 °C and 3 °C climates. Left column shows the full score range 0–9 (with transparency) and multi-sector risk score, MSR ≥ 5.0, in full </a:t>
            </a:r>
            <a:r>
              <a:rPr lang="en-US" b="0" i="0" dirty="0" err="1">
                <a:solidFill>
                  <a:srgbClr val="333333"/>
                </a:solidFill>
                <a:effectLst/>
                <a:latin typeface="-apple-system"/>
              </a:rPr>
              <a:t>colour</a:t>
            </a:r>
            <a:r>
              <a:rPr lang="en-US" b="0" i="0" dirty="0">
                <a:solidFill>
                  <a:srgbClr val="333333"/>
                </a:solidFill>
                <a:effectLst/>
                <a:latin typeface="-apple-system"/>
              </a:rPr>
              <a:t>. Right column greyscale underlay is the SSP2 2050 vulnerable populations, with the MSR ≥ 5.0 overlaid (only pixels ≥10 vulnerable persons km</a:t>
            </a:r>
            <a:r>
              <a:rPr lang="en-US" b="0" i="0" baseline="30000" dirty="0">
                <a:solidFill>
                  <a:srgbClr val="333333"/>
                </a:solidFill>
                <a:effectLst/>
                <a:latin typeface="-apple-system"/>
              </a:rPr>
              <a:t>−2</a:t>
            </a:r>
            <a:r>
              <a:rPr lang="en-US" b="0" i="0" dirty="0">
                <a:solidFill>
                  <a:srgbClr val="333333"/>
                </a:solidFill>
                <a:effectLst/>
                <a:latin typeface="-apple-system"/>
              </a:rPr>
              <a:t>), indicating the concentrations of exposed and vulnerable populations (E&amp;V). Moderate and high multi-sector impacts are prevalent where vulnerable people live, predominantly in South Asia at 1.5 °C, but spreading to sub-Saharan Africa, the Middle East and East Asia at higher warming.</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0212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1" name="Google Shape;971;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Arial"/>
              <a:buNone/>
            </a:pPr>
            <a:endParaRPr/>
          </a:p>
        </p:txBody>
      </p:sp>
      <p:sp>
        <p:nvSpPr>
          <p:cNvPr id="996" name="Google Shape;99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713" name="Google Shape;71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58746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5272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Arial"/>
              <a:buNone/>
            </a:pPr>
            <a:endParaRPr/>
          </a:p>
        </p:txBody>
      </p:sp>
      <p:sp>
        <p:nvSpPr>
          <p:cNvPr id="720" name="Google Shape;72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728" name="Google Shape;72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961" name="Google Shape;96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Google Shape;73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737" name="Google Shape;73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7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Tahom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7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 name="Google Shape;20;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Line Title + Picture with Caption">
  <p:cSld name="1-Line Title + Picture with Caption">
    <p:spTree>
      <p:nvGrpSpPr>
        <p:cNvPr id="1" name="Shape 193"/>
        <p:cNvGrpSpPr/>
        <p:nvPr/>
      </p:nvGrpSpPr>
      <p:grpSpPr>
        <a:xfrm>
          <a:off x="0" y="0"/>
          <a:ext cx="0" cy="0"/>
          <a:chOff x="0" y="0"/>
          <a:chExt cx="0" cy="0"/>
        </a:xfrm>
      </p:grpSpPr>
      <p:sp>
        <p:nvSpPr>
          <p:cNvPr id="194" name="Google Shape;194;p93"/>
          <p:cNvSpPr txBox="1">
            <a:spLocks noGrp="1"/>
          </p:cNvSpPr>
          <p:nvPr>
            <p:ph type="title"/>
          </p:nvPr>
        </p:nvSpPr>
        <p:spPr>
          <a:xfrm>
            <a:off x="609600" y="356615"/>
            <a:ext cx="88392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3200"/>
              <a:buFont typeface="Arial"/>
              <a:buNone/>
              <a:defRPr>
                <a:solidFill>
                  <a:srgbClr val="D575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9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6" name="Google Shape;196;p9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7" name="Google Shape;197;p9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198" name="Google Shape;198;p93"/>
          <p:cNvSpPr>
            <a:spLocks noGrp="1"/>
          </p:cNvSpPr>
          <p:nvPr>
            <p:ph type="pic" idx="2"/>
          </p:nvPr>
        </p:nvSpPr>
        <p:spPr>
          <a:xfrm>
            <a:off x="609600" y="3176200"/>
            <a:ext cx="10972800" cy="276999"/>
          </a:xfrm>
          <a:prstGeom prst="rect">
            <a:avLst/>
          </a:prstGeom>
          <a:noFill/>
          <a:ln>
            <a:noFill/>
          </a:ln>
        </p:spPr>
        <p:txBody>
          <a:bodyPr spcFirstLastPara="1" wrap="square" lIns="0" tIns="0" rIns="0" bIns="0" anchor="ctr" anchorCtr="0">
            <a:spAutoFit/>
          </a:bodyPr>
          <a:lstStyle>
            <a:lvl1pPr marR="0" lvl="0" algn="ctr" rtl="0">
              <a:spcBef>
                <a:spcPts val="36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9" name="Google Shape;199;p93"/>
          <p:cNvSpPr txBox="1">
            <a:spLocks noGrp="1"/>
          </p:cNvSpPr>
          <p:nvPr>
            <p:ph type="body" idx="1"/>
          </p:nvPr>
        </p:nvSpPr>
        <p:spPr>
          <a:xfrm>
            <a:off x="609600" y="5486400"/>
            <a:ext cx="10972800" cy="215444"/>
          </a:xfrm>
          <a:prstGeom prst="rect">
            <a:avLst/>
          </a:prstGeom>
          <a:noFill/>
          <a:ln>
            <a:noFill/>
          </a:ln>
        </p:spPr>
        <p:txBody>
          <a:bodyPr spcFirstLastPara="1" wrap="square" lIns="0" tIns="0" rIns="0" bIns="0" anchor="t" anchorCtr="0">
            <a:spAutoFit/>
          </a:bodyPr>
          <a:lstStyle>
            <a:lvl1pPr marL="457200" lvl="0" indent="-228600" algn="l">
              <a:spcBef>
                <a:spcPts val="280"/>
              </a:spcBef>
              <a:spcAft>
                <a:spcPts val="0"/>
              </a:spcAft>
              <a:buClr>
                <a:schemeClr val="dk1"/>
              </a:buClr>
              <a:buSzPts val="1400"/>
              <a:buFont typeface="Arial"/>
              <a:buNone/>
              <a:defRPr sz="1400">
                <a:latin typeface="Arial"/>
                <a:ea typeface="Arial"/>
                <a:cs typeface="Arial"/>
                <a:sym typeface="Arial"/>
              </a:defRPr>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Line Title Only">
  <p:cSld name="1-Line Title Only">
    <p:spTree>
      <p:nvGrpSpPr>
        <p:cNvPr id="1" name="Shape 200"/>
        <p:cNvGrpSpPr/>
        <p:nvPr/>
      </p:nvGrpSpPr>
      <p:grpSpPr>
        <a:xfrm>
          <a:off x="0" y="0"/>
          <a:ext cx="0" cy="0"/>
          <a:chOff x="0" y="0"/>
          <a:chExt cx="0" cy="0"/>
        </a:xfrm>
      </p:grpSpPr>
      <p:sp>
        <p:nvSpPr>
          <p:cNvPr id="201" name="Google Shape;201;p94"/>
          <p:cNvSpPr txBox="1">
            <a:spLocks noGrp="1"/>
          </p:cNvSpPr>
          <p:nvPr>
            <p:ph type="title"/>
          </p:nvPr>
        </p:nvSpPr>
        <p:spPr>
          <a:xfrm>
            <a:off x="609600" y="292452"/>
            <a:ext cx="8839200" cy="384721"/>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1-Line Title Only">
  <p:cSld name="1_1-Line Title Only">
    <p:spTree>
      <p:nvGrpSpPr>
        <p:cNvPr id="1" name="Shape 20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Line Title + Content">
  <p:cSld name="2-Line Title + Content">
    <p:spTree>
      <p:nvGrpSpPr>
        <p:cNvPr id="1" name="Shape 203"/>
        <p:cNvGrpSpPr/>
        <p:nvPr/>
      </p:nvGrpSpPr>
      <p:grpSpPr>
        <a:xfrm>
          <a:off x="0" y="0"/>
          <a:ext cx="0" cy="0"/>
          <a:chOff x="0" y="0"/>
          <a:chExt cx="0" cy="0"/>
        </a:xfrm>
      </p:grpSpPr>
      <p:sp>
        <p:nvSpPr>
          <p:cNvPr id="204" name="Google Shape;204;p96"/>
          <p:cNvSpPr txBox="1">
            <a:spLocks noGrp="1"/>
          </p:cNvSpPr>
          <p:nvPr>
            <p:ph type="title"/>
          </p:nvPr>
        </p:nvSpPr>
        <p:spPr>
          <a:xfrm>
            <a:off x="609600" y="356613"/>
            <a:ext cx="8839200" cy="384721"/>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96"/>
          <p:cNvSpPr txBox="1">
            <a:spLocks noGrp="1"/>
          </p:cNvSpPr>
          <p:nvPr>
            <p:ph type="body" idx="1"/>
          </p:nvPr>
        </p:nvSpPr>
        <p:spPr>
          <a:xfrm>
            <a:off x="609600" y="1828799"/>
            <a:ext cx="10972800" cy="1452705"/>
          </a:xfrm>
          <a:prstGeom prst="rect">
            <a:avLst/>
          </a:prstGeom>
          <a:noFill/>
          <a:ln>
            <a:noFill/>
          </a:ln>
        </p:spPr>
        <p:txBody>
          <a:bodyPr spcFirstLastPara="1" wrap="square" lIns="0" tIns="0" rIns="0" bIns="0" anchor="t" anchorCtr="0">
            <a:spAutoFit/>
          </a:bodyPr>
          <a:lstStyle>
            <a:lvl1pPr marL="457200" lvl="0" indent="-355600" algn="l">
              <a:spcBef>
                <a:spcPts val="400"/>
              </a:spcBef>
              <a:spcAft>
                <a:spcPts val="0"/>
              </a:spcAft>
              <a:buClr>
                <a:schemeClr val="dk1"/>
              </a:buClr>
              <a:buSzPts val="2000"/>
              <a:buFont typeface="Arial"/>
              <a:buChar char="•"/>
              <a:defRPr sz="2000">
                <a:latin typeface="Arial"/>
                <a:ea typeface="Arial"/>
                <a:cs typeface="Arial"/>
                <a:sym typeface="Arial"/>
              </a:defRPr>
            </a:lvl1pPr>
            <a:lvl2pPr marL="914400" lvl="1" indent="-342900" algn="l">
              <a:spcBef>
                <a:spcPts val="360"/>
              </a:spcBef>
              <a:spcAft>
                <a:spcPts val="0"/>
              </a:spcAft>
              <a:buClr>
                <a:schemeClr val="dk1"/>
              </a:buClr>
              <a:buSzPts val="1800"/>
              <a:buFont typeface="Arial"/>
              <a:buChar char="•"/>
              <a:defRPr sz="1800">
                <a:latin typeface="Arial"/>
                <a:ea typeface="Arial"/>
                <a:cs typeface="Arial"/>
                <a:sym typeface="Arial"/>
              </a:defRPr>
            </a:lvl2pPr>
            <a:lvl3pPr marL="1371600" lvl="2" indent="-330200" algn="l">
              <a:spcBef>
                <a:spcPts val="320"/>
              </a:spcBef>
              <a:spcAft>
                <a:spcPts val="0"/>
              </a:spcAft>
              <a:buClr>
                <a:schemeClr val="dk1"/>
              </a:buClr>
              <a:buSzPts val="1600"/>
              <a:buFont typeface="Arial"/>
              <a:buChar char="•"/>
              <a:defRPr sz="1600">
                <a:latin typeface="Arial"/>
                <a:ea typeface="Arial"/>
                <a:cs typeface="Arial"/>
                <a:sym typeface="Arial"/>
              </a:defRPr>
            </a:lvl3pPr>
            <a:lvl4pPr marL="1828800" lvl="3" indent="-317500" algn="l">
              <a:spcBef>
                <a:spcPts val="280"/>
              </a:spcBef>
              <a:spcAft>
                <a:spcPts val="0"/>
              </a:spcAft>
              <a:buClr>
                <a:schemeClr val="dk1"/>
              </a:buClr>
              <a:buSzPts val="1400"/>
              <a:buFont typeface="Arial"/>
              <a:buChar char="•"/>
              <a:defRPr sz="1400">
                <a:latin typeface="Arial"/>
                <a:ea typeface="Arial"/>
                <a:cs typeface="Arial"/>
                <a:sym typeface="Arial"/>
              </a:defRPr>
            </a:lvl4pPr>
            <a:lvl5pPr marL="2286000" lvl="4" indent="-317500" algn="l">
              <a:spcBef>
                <a:spcPts val="280"/>
              </a:spcBef>
              <a:spcAft>
                <a:spcPts val="0"/>
              </a:spcAft>
              <a:buClr>
                <a:schemeClr val="dk1"/>
              </a:buClr>
              <a:buSzPts val="1400"/>
              <a:buFont typeface="Arial"/>
              <a:buChar char="•"/>
              <a:defRPr sz="140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6" name="Google Shape;206;p9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7" name="Google Shape;207;p9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8" name="Google Shape;208;p9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209"/>
        <p:cNvGrpSpPr/>
        <p:nvPr/>
      </p:nvGrpSpPr>
      <p:grpSpPr>
        <a:xfrm>
          <a:off x="0" y="0"/>
          <a:ext cx="0" cy="0"/>
          <a:chOff x="0" y="0"/>
          <a:chExt cx="0" cy="0"/>
        </a:xfrm>
      </p:grpSpPr>
      <p:sp>
        <p:nvSpPr>
          <p:cNvPr id="210" name="Google Shape;210;p97"/>
          <p:cNvSpPr txBox="1">
            <a:spLocks noGrp="1"/>
          </p:cNvSpPr>
          <p:nvPr>
            <p:ph type="ctrTitle"/>
          </p:nvPr>
        </p:nvSpPr>
        <p:spPr>
          <a:xfrm>
            <a:off x="914400" y="2619217"/>
            <a:ext cx="10363200" cy="492443"/>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rgbClr val="D57500"/>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9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1-Line Title + Content">
  <p:cSld name="1_1-Line Title + Content">
    <p:spTree>
      <p:nvGrpSpPr>
        <p:cNvPr id="1" name="Shape 212"/>
        <p:cNvGrpSpPr/>
        <p:nvPr/>
      </p:nvGrpSpPr>
      <p:grpSpPr>
        <a:xfrm>
          <a:off x="0" y="0"/>
          <a:ext cx="0" cy="0"/>
          <a:chOff x="0" y="0"/>
          <a:chExt cx="0" cy="0"/>
        </a:xfrm>
      </p:grpSpPr>
      <p:sp>
        <p:nvSpPr>
          <p:cNvPr id="213" name="Google Shape;213;p98"/>
          <p:cNvSpPr/>
          <p:nvPr/>
        </p:nvSpPr>
        <p:spPr>
          <a:xfrm>
            <a:off x="0" y="987552"/>
            <a:ext cx="12192000" cy="58704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98"/>
          <p:cNvSpPr txBox="1">
            <a:spLocks noGrp="1"/>
          </p:cNvSpPr>
          <p:nvPr>
            <p:ph type="title"/>
          </p:nvPr>
        </p:nvSpPr>
        <p:spPr>
          <a:xfrm>
            <a:off x="609600" y="292452"/>
            <a:ext cx="8839200" cy="384721"/>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 name="Google Shape;215;p9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6" name="Google Shape;216;p9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7" name="Google Shape;217;p9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707276"/>
                </a:solidFill>
                <a:latin typeface="Calibri"/>
                <a:ea typeface="Calibri"/>
                <a:cs typeface="Calibri"/>
                <a:sym typeface="Calibri"/>
              </a:defRPr>
            </a:lvl1pPr>
            <a:lvl2pPr marL="0" marR="0" lvl="1" indent="0" algn="l" rtl="0">
              <a:spcBef>
                <a:spcPts val="0"/>
              </a:spcBef>
              <a:buNone/>
              <a:defRPr sz="1800">
                <a:solidFill>
                  <a:srgbClr val="707276"/>
                </a:solidFill>
                <a:latin typeface="Calibri"/>
                <a:ea typeface="Calibri"/>
                <a:cs typeface="Calibri"/>
                <a:sym typeface="Calibri"/>
              </a:defRPr>
            </a:lvl2pPr>
            <a:lvl3pPr marL="0" marR="0" lvl="2" indent="0" algn="l" rtl="0">
              <a:spcBef>
                <a:spcPts val="0"/>
              </a:spcBef>
              <a:buNone/>
              <a:defRPr sz="1800">
                <a:solidFill>
                  <a:srgbClr val="707276"/>
                </a:solidFill>
                <a:latin typeface="Calibri"/>
                <a:ea typeface="Calibri"/>
                <a:cs typeface="Calibri"/>
                <a:sym typeface="Calibri"/>
              </a:defRPr>
            </a:lvl3pPr>
            <a:lvl4pPr marL="0" marR="0" lvl="3" indent="0" algn="l" rtl="0">
              <a:spcBef>
                <a:spcPts val="0"/>
              </a:spcBef>
              <a:buNone/>
              <a:defRPr sz="1800">
                <a:solidFill>
                  <a:srgbClr val="707276"/>
                </a:solidFill>
                <a:latin typeface="Calibri"/>
                <a:ea typeface="Calibri"/>
                <a:cs typeface="Calibri"/>
                <a:sym typeface="Calibri"/>
              </a:defRPr>
            </a:lvl4pPr>
            <a:lvl5pPr marL="0" marR="0" lvl="4" indent="0" algn="l" rtl="0">
              <a:spcBef>
                <a:spcPts val="0"/>
              </a:spcBef>
              <a:buNone/>
              <a:defRPr sz="1800">
                <a:solidFill>
                  <a:srgbClr val="707276"/>
                </a:solidFill>
                <a:latin typeface="Calibri"/>
                <a:ea typeface="Calibri"/>
                <a:cs typeface="Calibri"/>
                <a:sym typeface="Calibri"/>
              </a:defRPr>
            </a:lvl5pPr>
            <a:lvl6pPr marL="0" marR="0" lvl="5" indent="0" algn="l" rtl="0">
              <a:spcBef>
                <a:spcPts val="0"/>
              </a:spcBef>
              <a:buNone/>
              <a:defRPr sz="1800">
                <a:solidFill>
                  <a:srgbClr val="707276"/>
                </a:solidFill>
                <a:latin typeface="Calibri"/>
                <a:ea typeface="Calibri"/>
                <a:cs typeface="Calibri"/>
                <a:sym typeface="Calibri"/>
              </a:defRPr>
            </a:lvl6pPr>
            <a:lvl7pPr marL="0" marR="0" lvl="6" indent="0" algn="l" rtl="0">
              <a:spcBef>
                <a:spcPts val="0"/>
              </a:spcBef>
              <a:buNone/>
              <a:defRPr sz="1800">
                <a:solidFill>
                  <a:srgbClr val="707276"/>
                </a:solidFill>
                <a:latin typeface="Calibri"/>
                <a:ea typeface="Calibri"/>
                <a:cs typeface="Calibri"/>
                <a:sym typeface="Calibri"/>
              </a:defRPr>
            </a:lvl7pPr>
            <a:lvl8pPr marL="0" marR="0" lvl="7" indent="0" algn="l" rtl="0">
              <a:spcBef>
                <a:spcPts val="0"/>
              </a:spcBef>
              <a:buNone/>
              <a:defRPr sz="1800">
                <a:solidFill>
                  <a:srgbClr val="707276"/>
                </a:solidFill>
                <a:latin typeface="Calibri"/>
                <a:ea typeface="Calibri"/>
                <a:cs typeface="Calibri"/>
                <a:sym typeface="Calibri"/>
              </a:defRPr>
            </a:lvl8pPr>
            <a:lvl9pPr marL="0" marR="0" lvl="8" indent="0" algn="l" rtl="0">
              <a:spcBef>
                <a:spcPts val="0"/>
              </a:spcBef>
              <a:buNone/>
              <a:defRPr sz="1800">
                <a:solidFill>
                  <a:srgbClr val="707276"/>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8"/>
        <p:cNvGrpSpPr/>
        <p:nvPr/>
      </p:nvGrpSpPr>
      <p:grpSpPr>
        <a:xfrm>
          <a:off x="0" y="0"/>
          <a:ext cx="0" cy="0"/>
          <a:chOff x="0" y="0"/>
          <a:chExt cx="0" cy="0"/>
        </a:xfrm>
      </p:grpSpPr>
      <p:sp>
        <p:nvSpPr>
          <p:cNvPr id="219" name="Google Shape;219;p99"/>
          <p:cNvSpPr txBox="1">
            <a:spLocks noGrp="1"/>
          </p:cNvSpPr>
          <p:nvPr>
            <p:ph type="title"/>
          </p:nvPr>
        </p:nvSpPr>
        <p:spPr>
          <a:xfrm>
            <a:off x="609600" y="356613"/>
            <a:ext cx="88392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99"/>
          <p:cNvSpPr txBox="1">
            <a:spLocks noGrp="1"/>
          </p:cNvSpPr>
          <p:nvPr>
            <p:ph type="body" idx="1"/>
          </p:nvPr>
        </p:nvSpPr>
        <p:spPr>
          <a:xfrm>
            <a:off x="609600" y="1828800"/>
            <a:ext cx="10972800" cy="4343400"/>
          </a:xfrm>
          <a:prstGeom prst="rect">
            <a:avLst/>
          </a:prstGeom>
          <a:noFill/>
          <a:ln>
            <a:noFill/>
          </a:ln>
        </p:spPr>
        <p:txBody>
          <a:bodyPr spcFirstLastPara="1" wrap="square" lIns="0" tIns="0" rIns="0" bIns="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1" name="Google Shape;221;p99"/>
          <p:cNvSpPr txBox="1">
            <a:spLocks noGrp="1"/>
          </p:cNvSpPr>
          <p:nvPr>
            <p:ph type="ftr" idx="11"/>
          </p:nvPr>
        </p:nvSpPr>
        <p:spPr>
          <a:xfrm>
            <a:off x="241300" y="6424613"/>
            <a:ext cx="8128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2"/>
        <p:cNvGrpSpPr/>
        <p:nvPr/>
      </p:nvGrpSpPr>
      <p:grpSpPr>
        <a:xfrm>
          <a:off x="0" y="0"/>
          <a:ext cx="0" cy="0"/>
          <a:chOff x="0" y="0"/>
          <a:chExt cx="0" cy="0"/>
        </a:xfrm>
      </p:grpSpPr>
      <p:sp>
        <p:nvSpPr>
          <p:cNvPr id="223" name="Google Shape;223;p100"/>
          <p:cNvSpPr txBox="1">
            <a:spLocks noGrp="1"/>
          </p:cNvSpPr>
          <p:nvPr>
            <p:ph type="title"/>
          </p:nvPr>
        </p:nvSpPr>
        <p:spPr>
          <a:xfrm>
            <a:off x="963084" y="4406901"/>
            <a:ext cx="10363200" cy="61555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100"/>
          <p:cNvSpPr txBox="1">
            <a:spLocks noGrp="1"/>
          </p:cNvSpPr>
          <p:nvPr>
            <p:ph type="body" idx="1"/>
          </p:nvPr>
        </p:nvSpPr>
        <p:spPr>
          <a:xfrm>
            <a:off x="963084" y="2906713"/>
            <a:ext cx="10363200" cy="1500187"/>
          </a:xfrm>
          <a:prstGeom prst="rect">
            <a:avLst/>
          </a:prstGeom>
          <a:noFill/>
          <a:ln>
            <a:noFill/>
          </a:ln>
        </p:spPr>
        <p:txBody>
          <a:bodyPr spcFirstLastPara="1" wrap="square" lIns="0" tIns="0" rIns="0" bIns="0" anchor="b" anchorCtr="0">
            <a:normAutofit/>
          </a:bodyPr>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None/>
              <a:defRPr sz="1400"/>
            </a:lvl6pPr>
            <a:lvl7pPr marL="3200400" lvl="6" indent="-228600" algn="l">
              <a:spcBef>
                <a:spcPts val="280"/>
              </a:spcBef>
              <a:spcAft>
                <a:spcPts val="0"/>
              </a:spcAft>
              <a:buClr>
                <a:schemeClr val="dk1"/>
              </a:buClr>
              <a:buSzPts val="1400"/>
              <a:buNone/>
              <a:defRPr sz="1400"/>
            </a:lvl7pPr>
            <a:lvl8pPr marL="3657600" lvl="7" indent="-228600" algn="l">
              <a:spcBef>
                <a:spcPts val="280"/>
              </a:spcBef>
              <a:spcAft>
                <a:spcPts val="0"/>
              </a:spcAft>
              <a:buClr>
                <a:schemeClr val="dk1"/>
              </a:buClr>
              <a:buSzPts val="1400"/>
              <a:buNone/>
              <a:defRPr sz="1400"/>
            </a:lvl8pPr>
            <a:lvl9pPr marL="4114800" lvl="8" indent="-228600" algn="l">
              <a:spcBef>
                <a:spcPts val="280"/>
              </a:spcBef>
              <a:spcAft>
                <a:spcPts val="0"/>
              </a:spcAft>
              <a:buClr>
                <a:schemeClr val="dk1"/>
              </a:buClr>
              <a:buSzPts val="1400"/>
              <a:buNone/>
              <a:defRPr sz="1400"/>
            </a:lvl9pPr>
          </a:lstStyle>
          <a:p>
            <a:endParaRPr/>
          </a:p>
        </p:txBody>
      </p:sp>
      <p:sp>
        <p:nvSpPr>
          <p:cNvPr id="225" name="Google Shape;225;p100"/>
          <p:cNvSpPr txBox="1">
            <a:spLocks noGrp="1"/>
          </p:cNvSpPr>
          <p:nvPr>
            <p:ph type="ftr" idx="11"/>
          </p:nvPr>
        </p:nvSpPr>
        <p:spPr>
          <a:xfrm>
            <a:off x="241300" y="6424613"/>
            <a:ext cx="8128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6"/>
        <p:cNvGrpSpPr/>
        <p:nvPr/>
      </p:nvGrpSpPr>
      <p:grpSpPr>
        <a:xfrm>
          <a:off x="0" y="0"/>
          <a:ext cx="0" cy="0"/>
          <a:chOff x="0" y="0"/>
          <a:chExt cx="0" cy="0"/>
        </a:xfrm>
      </p:grpSpPr>
      <p:sp>
        <p:nvSpPr>
          <p:cNvPr id="227" name="Google Shape;227;p101"/>
          <p:cNvSpPr txBox="1">
            <a:spLocks noGrp="1"/>
          </p:cNvSpPr>
          <p:nvPr>
            <p:ph type="title"/>
          </p:nvPr>
        </p:nvSpPr>
        <p:spPr>
          <a:xfrm>
            <a:off x="609600" y="356613"/>
            <a:ext cx="88392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101"/>
          <p:cNvSpPr txBox="1">
            <a:spLocks noGrp="1"/>
          </p:cNvSpPr>
          <p:nvPr>
            <p:ph type="body" idx="1"/>
          </p:nvPr>
        </p:nvSpPr>
        <p:spPr>
          <a:xfrm>
            <a:off x="838200" y="1825625"/>
            <a:ext cx="5181600" cy="4351338"/>
          </a:xfrm>
          <a:prstGeom prst="rect">
            <a:avLst/>
          </a:prstGeom>
          <a:noFill/>
          <a:ln>
            <a:noFill/>
          </a:ln>
        </p:spPr>
        <p:txBody>
          <a:bodyPr spcFirstLastPara="1" wrap="square" lIns="0" tIns="0" rIns="0" bIns="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9" name="Google Shape;229;p101"/>
          <p:cNvSpPr txBox="1">
            <a:spLocks noGrp="1"/>
          </p:cNvSpPr>
          <p:nvPr>
            <p:ph type="body" idx="2"/>
          </p:nvPr>
        </p:nvSpPr>
        <p:spPr>
          <a:xfrm>
            <a:off x="6172200" y="1825625"/>
            <a:ext cx="5181600" cy="4351338"/>
          </a:xfrm>
          <a:prstGeom prst="rect">
            <a:avLst/>
          </a:prstGeom>
          <a:noFill/>
          <a:ln>
            <a:noFill/>
          </a:ln>
        </p:spPr>
        <p:txBody>
          <a:bodyPr spcFirstLastPara="1" wrap="square" lIns="0" tIns="0" rIns="0" bIns="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0" name="Google Shape;230;p10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1" name="Google Shape;231;p10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2" name="Google Shape;232;p10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3"/>
        <p:cNvGrpSpPr/>
        <p:nvPr/>
      </p:nvGrpSpPr>
      <p:grpSpPr>
        <a:xfrm>
          <a:off x="0" y="0"/>
          <a:ext cx="0" cy="0"/>
          <a:chOff x="0" y="0"/>
          <a:chExt cx="0" cy="0"/>
        </a:xfrm>
      </p:grpSpPr>
      <p:sp>
        <p:nvSpPr>
          <p:cNvPr id="234" name="Google Shape;234;p10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5" name="Google Shape;235;p10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6" name="Google Shape;236;p10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77"/>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77"/>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381000" algn="l">
              <a:lnSpc>
                <a:spcPct val="100000"/>
              </a:lnSpc>
              <a:spcBef>
                <a:spcPts val="500"/>
              </a:spcBef>
              <a:spcAft>
                <a:spcPts val="0"/>
              </a:spcAft>
              <a:buClr>
                <a:schemeClr val="dk1"/>
              </a:buClr>
              <a:buSzPts val="2400"/>
              <a:buChar char="•"/>
              <a:defRPr/>
            </a:lvl2pPr>
            <a:lvl3pPr marL="1371600" lvl="2" indent="-355600" algn="l">
              <a:lnSpc>
                <a:spcPct val="100000"/>
              </a:lnSpc>
              <a:spcBef>
                <a:spcPts val="500"/>
              </a:spcBef>
              <a:spcAft>
                <a:spcPts val="0"/>
              </a:spcAft>
              <a:buClr>
                <a:schemeClr val="dk1"/>
              </a:buClr>
              <a:buSzPts val="20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art 3: Food-Energy-Water Nexus">
  <p:cSld name="Part 3: Food-Energy-Water Nexus">
    <p:spTree>
      <p:nvGrpSpPr>
        <p:cNvPr id="1" name="Shape 249"/>
        <p:cNvGrpSpPr/>
        <p:nvPr/>
      </p:nvGrpSpPr>
      <p:grpSpPr>
        <a:xfrm>
          <a:off x="0" y="0"/>
          <a:ext cx="0" cy="0"/>
          <a:chOff x="0" y="0"/>
          <a:chExt cx="0" cy="0"/>
        </a:xfrm>
      </p:grpSpPr>
      <p:sp>
        <p:nvSpPr>
          <p:cNvPr id="250" name="Google Shape;250;p86"/>
          <p:cNvSpPr txBox="1"/>
          <p:nvPr/>
        </p:nvSpPr>
        <p:spPr>
          <a:xfrm>
            <a:off x="11119445" y="6321915"/>
            <a:ext cx="99060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600">
                <a:solidFill>
                  <a:srgbClr val="7F7F7F"/>
                </a:solidFill>
                <a:latin typeface="Gill Sans"/>
                <a:ea typeface="Gill Sans"/>
                <a:cs typeface="Gill Sans"/>
                <a:sym typeface="Gill Sans"/>
              </a:rPr>
              <a:t>‹#›</a:t>
            </a:fld>
            <a:endParaRPr sz="1600">
              <a:solidFill>
                <a:srgbClr val="7F7F7F"/>
              </a:solidFill>
              <a:latin typeface="Gill Sans"/>
              <a:ea typeface="Gill Sans"/>
              <a:cs typeface="Gill Sans"/>
              <a:sym typeface="Gill Sans"/>
            </a:endParaRPr>
          </a:p>
        </p:txBody>
      </p:sp>
      <p:cxnSp>
        <p:nvCxnSpPr>
          <p:cNvPr id="251" name="Google Shape;251;p86"/>
          <p:cNvCxnSpPr/>
          <p:nvPr/>
        </p:nvCxnSpPr>
        <p:spPr>
          <a:xfrm>
            <a:off x="11643109" y="6371788"/>
            <a:ext cx="0" cy="274320"/>
          </a:xfrm>
          <a:prstGeom prst="straightConnector1">
            <a:avLst/>
          </a:prstGeom>
          <a:noFill/>
          <a:ln w="9525" cap="flat" cmpd="sng">
            <a:solidFill>
              <a:srgbClr val="A5A5A5"/>
            </a:solidFill>
            <a:prstDash val="solid"/>
            <a:miter lim="800000"/>
            <a:headEnd type="none" w="sm" len="sm"/>
            <a:tailEnd type="none" w="sm" len="sm"/>
          </a:ln>
        </p:spPr>
      </p:cxnSp>
      <p:sp>
        <p:nvSpPr>
          <p:cNvPr id="252" name="Google Shape;252;p86"/>
          <p:cNvSpPr txBox="1"/>
          <p:nvPr/>
        </p:nvSpPr>
        <p:spPr>
          <a:xfrm>
            <a:off x="10512384" y="6318504"/>
            <a:ext cx="10769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F7F7F"/>
                </a:solidFill>
                <a:latin typeface="Gill Sans"/>
                <a:ea typeface="Gill Sans"/>
                <a:cs typeface="Gill Sans"/>
                <a:sym typeface="Gill Sans"/>
              </a:rPr>
              <a:t>3/5/2021</a:t>
            </a:r>
            <a:endParaRPr sz="1600">
              <a:solidFill>
                <a:srgbClr val="7F7F7F"/>
              </a:solidFill>
              <a:latin typeface="Gill Sans"/>
              <a:ea typeface="Gill Sans"/>
              <a:cs typeface="Gill Sans"/>
              <a:sym typeface="Gill Sans"/>
            </a:endParaRPr>
          </a:p>
        </p:txBody>
      </p:sp>
      <p:sp>
        <p:nvSpPr>
          <p:cNvPr id="253" name="Google Shape;253;p86"/>
          <p:cNvSpPr txBox="1">
            <a:spLocks noGrp="1"/>
          </p:cNvSpPr>
          <p:nvPr>
            <p:ph type="title"/>
          </p:nvPr>
        </p:nvSpPr>
        <p:spPr>
          <a:xfrm>
            <a:off x="521208" y="146304"/>
            <a:ext cx="11406935" cy="859812"/>
          </a:xfrm>
          <a:prstGeom prst="rect">
            <a:avLst/>
          </a:prstGeom>
          <a:noFill/>
          <a:ln>
            <a:noFill/>
          </a:ln>
        </p:spPr>
        <p:txBody>
          <a:bodyPr spcFirstLastPara="1" wrap="square" lIns="0" tIns="45700" rIns="91425" bIns="45700" anchor="ctr" anchorCtr="0">
            <a:noAutofit/>
          </a:bodyPr>
          <a:lstStyle>
            <a:lvl1pPr marR="0" lvl="0" algn="l" rtl="0">
              <a:lnSpc>
                <a:spcPct val="90000"/>
              </a:lnSpc>
              <a:spcBef>
                <a:spcPts val="0"/>
              </a:spcBef>
              <a:spcAft>
                <a:spcPts val="0"/>
              </a:spcAft>
              <a:buClr>
                <a:srgbClr val="5E7798"/>
              </a:buClr>
              <a:buSzPts val="2800"/>
              <a:buFont typeface="Gill Sans"/>
              <a:buNone/>
              <a:defRPr sz="2800" b="1" i="0" u="none" strike="noStrike" cap="none">
                <a:solidFill>
                  <a:srgbClr val="5E7798"/>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254" name="Google Shape;254;p86"/>
          <p:cNvCxnSpPr/>
          <p:nvPr/>
        </p:nvCxnSpPr>
        <p:spPr>
          <a:xfrm>
            <a:off x="177800" y="6100554"/>
            <a:ext cx="11788443" cy="0"/>
          </a:xfrm>
          <a:prstGeom prst="straightConnector1">
            <a:avLst/>
          </a:prstGeom>
          <a:noFill/>
          <a:ln w="9525" cap="flat" cmpd="sng">
            <a:solidFill>
              <a:srgbClr val="7F7F7F"/>
            </a:solidFill>
            <a:prstDash val="solid"/>
            <a:miter lim="800000"/>
            <a:headEnd type="none" w="sm" len="sm"/>
            <a:tailEnd type="none" w="sm" len="sm"/>
          </a:ln>
        </p:spPr>
      </p:cxnSp>
      <p:pic>
        <p:nvPicPr>
          <p:cNvPr id="255" name="Google Shape;255;p86" descr="UMD_primary_mark.png"/>
          <p:cNvPicPr preferRelativeResize="0"/>
          <p:nvPr/>
        </p:nvPicPr>
        <p:blipFill rotWithShape="1">
          <a:blip r:embed="rId2">
            <a:alphaModFix/>
          </a:blip>
          <a:srcRect/>
          <a:stretch/>
        </p:blipFill>
        <p:spPr>
          <a:xfrm>
            <a:off x="206892" y="6231850"/>
            <a:ext cx="1779507" cy="4981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rt 1: Research Vision and Overview">
  <p:cSld name="Part 1: Research Vision and Overview">
    <p:spTree>
      <p:nvGrpSpPr>
        <p:cNvPr id="1" name="Shape 269"/>
        <p:cNvGrpSpPr/>
        <p:nvPr/>
      </p:nvGrpSpPr>
      <p:grpSpPr>
        <a:xfrm>
          <a:off x="0" y="0"/>
          <a:ext cx="0" cy="0"/>
          <a:chOff x="0" y="0"/>
          <a:chExt cx="0" cy="0"/>
        </a:xfrm>
      </p:grpSpPr>
      <p:sp>
        <p:nvSpPr>
          <p:cNvPr id="270" name="Google Shape;270;p116"/>
          <p:cNvSpPr txBox="1">
            <a:spLocks noGrp="1"/>
          </p:cNvSpPr>
          <p:nvPr>
            <p:ph type="title"/>
          </p:nvPr>
        </p:nvSpPr>
        <p:spPr>
          <a:xfrm>
            <a:off x="521208" y="146304"/>
            <a:ext cx="11406935" cy="859812"/>
          </a:xfrm>
          <a:prstGeom prst="rect">
            <a:avLst/>
          </a:prstGeom>
          <a:noFill/>
          <a:ln>
            <a:noFill/>
          </a:ln>
        </p:spPr>
        <p:txBody>
          <a:bodyPr spcFirstLastPara="1" wrap="square" lIns="0" tIns="45700" rIns="91425" bIns="45700" anchor="ctr" anchorCtr="0">
            <a:noAutofit/>
          </a:bodyPr>
          <a:lstStyle>
            <a:lvl1pPr marR="0" lvl="0" algn="l" rtl="0">
              <a:lnSpc>
                <a:spcPct val="90000"/>
              </a:lnSpc>
              <a:spcBef>
                <a:spcPts val="0"/>
              </a:spcBef>
              <a:spcAft>
                <a:spcPts val="0"/>
              </a:spcAft>
              <a:buClr>
                <a:srgbClr val="5E7798"/>
              </a:buClr>
              <a:buSzPts val="2800"/>
              <a:buFont typeface="Gill Sans"/>
              <a:buNone/>
              <a:defRPr sz="2800" b="1" i="0" u="none" strike="noStrike" cap="none">
                <a:solidFill>
                  <a:srgbClr val="5E7798"/>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1" name="Google Shape;271;p116"/>
          <p:cNvSpPr txBox="1"/>
          <p:nvPr/>
        </p:nvSpPr>
        <p:spPr>
          <a:xfrm>
            <a:off x="11119445" y="6318504"/>
            <a:ext cx="99060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600">
                <a:solidFill>
                  <a:srgbClr val="7F7F7F"/>
                </a:solidFill>
                <a:latin typeface="Gill Sans"/>
                <a:ea typeface="Gill Sans"/>
                <a:cs typeface="Gill Sans"/>
                <a:sym typeface="Gill Sans"/>
              </a:rPr>
              <a:t>‹#›</a:t>
            </a:fld>
            <a:endParaRPr sz="1600">
              <a:solidFill>
                <a:srgbClr val="7F7F7F"/>
              </a:solidFill>
              <a:latin typeface="Gill Sans"/>
              <a:ea typeface="Gill Sans"/>
              <a:cs typeface="Gill Sans"/>
              <a:sym typeface="Gill Sans"/>
            </a:endParaRPr>
          </a:p>
        </p:txBody>
      </p:sp>
      <p:cxnSp>
        <p:nvCxnSpPr>
          <p:cNvPr id="272" name="Google Shape;272;p116"/>
          <p:cNvCxnSpPr/>
          <p:nvPr/>
        </p:nvCxnSpPr>
        <p:spPr>
          <a:xfrm>
            <a:off x="11643109" y="6371788"/>
            <a:ext cx="0" cy="274320"/>
          </a:xfrm>
          <a:prstGeom prst="straightConnector1">
            <a:avLst/>
          </a:prstGeom>
          <a:noFill/>
          <a:ln w="9525" cap="flat" cmpd="sng">
            <a:solidFill>
              <a:srgbClr val="A5A5A5"/>
            </a:solidFill>
            <a:prstDash val="solid"/>
            <a:miter lim="800000"/>
            <a:headEnd type="none" w="sm" len="sm"/>
            <a:tailEnd type="none" w="sm" len="sm"/>
          </a:ln>
        </p:spPr>
      </p:cxnSp>
      <p:sp>
        <p:nvSpPr>
          <p:cNvPr id="273" name="Google Shape;273;p116"/>
          <p:cNvSpPr txBox="1"/>
          <p:nvPr/>
        </p:nvSpPr>
        <p:spPr>
          <a:xfrm>
            <a:off x="10512384" y="6318504"/>
            <a:ext cx="10769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F7F7F"/>
                </a:solidFill>
                <a:latin typeface="Gill Sans"/>
                <a:ea typeface="Gill Sans"/>
                <a:cs typeface="Gill Sans"/>
                <a:sym typeface="Gill Sans"/>
              </a:rPr>
              <a:t>3/5/2021</a:t>
            </a:r>
            <a:endParaRPr sz="1600">
              <a:solidFill>
                <a:srgbClr val="7F7F7F"/>
              </a:solidFill>
              <a:latin typeface="Gill Sans"/>
              <a:ea typeface="Gill Sans"/>
              <a:cs typeface="Gill Sans"/>
              <a:sym typeface="Gill Sans"/>
            </a:endParaRPr>
          </a:p>
        </p:txBody>
      </p:sp>
      <p:pic>
        <p:nvPicPr>
          <p:cNvPr id="274" name="Google Shape;274;p116" descr="UMD_primary_mark.png"/>
          <p:cNvPicPr preferRelativeResize="0"/>
          <p:nvPr/>
        </p:nvPicPr>
        <p:blipFill rotWithShape="1">
          <a:blip r:embed="rId2">
            <a:alphaModFix/>
          </a:blip>
          <a:srcRect/>
          <a:stretch/>
        </p:blipFill>
        <p:spPr>
          <a:xfrm>
            <a:off x="206892" y="6231850"/>
            <a:ext cx="1779507" cy="498132"/>
          </a:xfrm>
          <a:prstGeom prst="rect">
            <a:avLst/>
          </a:prstGeom>
          <a:noFill/>
          <a:ln>
            <a:noFill/>
          </a:ln>
        </p:spPr>
      </p:pic>
      <p:cxnSp>
        <p:nvCxnSpPr>
          <p:cNvPr id="275" name="Google Shape;275;p116"/>
          <p:cNvCxnSpPr/>
          <p:nvPr/>
        </p:nvCxnSpPr>
        <p:spPr>
          <a:xfrm>
            <a:off x="177800" y="6100554"/>
            <a:ext cx="11788443" cy="0"/>
          </a:xfrm>
          <a:prstGeom prst="straightConnector1">
            <a:avLst/>
          </a:prstGeom>
          <a:noFill/>
          <a:ln w="9525" cap="flat" cmpd="sng">
            <a:solidFill>
              <a:srgbClr val="7F7F7F"/>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76"/>
        <p:cNvGrpSpPr/>
        <p:nvPr/>
      </p:nvGrpSpPr>
      <p:grpSpPr>
        <a:xfrm>
          <a:off x="0" y="0"/>
          <a:ext cx="0" cy="0"/>
          <a:chOff x="0" y="0"/>
          <a:chExt cx="0" cy="0"/>
        </a:xfrm>
      </p:grpSpPr>
      <p:sp>
        <p:nvSpPr>
          <p:cNvPr id="277" name="Google Shape;277;p117"/>
          <p:cNvSpPr txBox="1">
            <a:spLocks noGrp="1"/>
          </p:cNvSpPr>
          <p:nvPr>
            <p:ph type="title"/>
          </p:nvPr>
        </p:nvSpPr>
        <p:spPr>
          <a:xfrm>
            <a:off x="521208" y="146304"/>
            <a:ext cx="11406935" cy="859812"/>
          </a:xfrm>
          <a:prstGeom prst="rect">
            <a:avLst/>
          </a:prstGeom>
          <a:noFill/>
          <a:ln>
            <a:noFill/>
          </a:ln>
        </p:spPr>
        <p:txBody>
          <a:bodyPr spcFirstLastPara="1" wrap="square" lIns="0" tIns="45700" rIns="91425" bIns="45700" anchor="ctr" anchorCtr="0">
            <a:noAutofit/>
          </a:bodyPr>
          <a:lstStyle>
            <a:lvl1pPr marR="0" lvl="0" algn="l" rtl="0">
              <a:lnSpc>
                <a:spcPct val="90000"/>
              </a:lnSpc>
              <a:spcBef>
                <a:spcPts val="0"/>
              </a:spcBef>
              <a:spcAft>
                <a:spcPts val="0"/>
              </a:spcAft>
              <a:buClr>
                <a:srgbClr val="5E7798"/>
              </a:buClr>
              <a:buSzPts val="2800"/>
              <a:buFont typeface="Gill Sans"/>
              <a:buNone/>
              <a:defRPr sz="2800" b="1" i="0" u="none" strike="noStrike" cap="none">
                <a:solidFill>
                  <a:srgbClr val="5E7798"/>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8" name="Google Shape;278;p117"/>
          <p:cNvSpPr txBox="1"/>
          <p:nvPr/>
        </p:nvSpPr>
        <p:spPr>
          <a:xfrm>
            <a:off x="11119445" y="6321915"/>
            <a:ext cx="99060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600">
                <a:solidFill>
                  <a:srgbClr val="7F7F7F"/>
                </a:solidFill>
                <a:latin typeface="Gill Sans"/>
                <a:ea typeface="Gill Sans"/>
                <a:cs typeface="Gill Sans"/>
                <a:sym typeface="Gill Sans"/>
              </a:rPr>
              <a:t>‹#›</a:t>
            </a:fld>
            <a:endParaRPr sz="1600">
              <a:solidFill>
                <a:srgbClr val="7F7F7F"/>
              </a:solidFill>
              <a:latin typeface="Gill Sans"/>
              <a:ea typeface="Gill Sans"/>
              <a:cs typeface="Gill Sans"/>
              <a:sym typeface="Gill Sans"/>
            </a:endParaRPr>
          </a:p>
        </p:txBody>
      </p:sp>
      <p:cxnSp>
        <p:nvCxnSpPr>
          <p:cNvPr id="279" name="Google Shape;279;p117"/>
          <p:cNvCxnSpPr/>
          <p:nvPr/>
        </p:nvCxnSpPr>
        <p:spPr>
          <a:xfrm>
            <a:off x="11643109" y="6371788"/>
            <a:ext cx="0" cy="274320"/>
          </a:xfrm>
          <a:prstGeom prst="straightConnector1">
            <a:avLst/>
          </a:prstGeom>
          <a:noFill/>
          <a:ln w="9525" cap="flat" cmpd="sng">
            <a:solidFill>
              <a:srgbClr val="A5A5A5"/>
            </a:solidFill>
            <a:prstDash val="solid"/>
            <a:miter lim="800000"/>
            <a:headEnd type="none" w="sm" len="sm"/>
            <a:tailEnd type="none" w="sm" len="sm"/>
          </a:ln>
        </p:spPr>
      </p:cxnSp>
      <p:sp>
        <p:nvSpPr>
          <p:cNvPr id="280" name="Google Shape;280;p117"/>
          <p:cNvSpPr txBox="1"/>
          <p:nvPr/>
        </p:nvSpPr>
        <p:spPr>
          <a:xfrm>
            <a:off x="10512384" y="6318504"/>
            <a:ext cx="10769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F7F7F"/>
                </a:solidFill>
                <a:latin typeface="Gill Sans"/>
                <a:ea typeface="Gill Sans"/>
                <a:cs typeface="Gill Sans"/>
                <a:sym typeface="Gill Sans"/>
              </a:rPr>
              <a:t>3/5/2021</a:t>
            </a:r>
            <a:endParaRPr sz="1600">
              <a:solidFill>
                <a:srgbClr val="7F7F7F"/>
              </a:solidFill>
              <a:latin typeface="Gill Sans"/>
              <a:ea typeface="Gill Sans"/>
              <a:cs typeface="Gill Sans"/>
              <a:sym typeface="Gill Sans"/>
            </a:endParaRPr>
          </a:p>
        </p:txBody>
      </p:sp>
      <p:pic>
        <p:nvPicPr>
          <p:cNvPr id="281" name="Google Shape;281;p117" descr="UMD_primary_mark.png"/>
          <p:cNvPicPr preferRelativeResize="0"/>
          <p:nvPr/>
        </p:nvPicPr>
        <p:blipFill rotWithShape="1">
          <a:blip r:embed="rId2">
            <a:alphaModFix/>
          </a:blip>
          <a:srcRect/>
          <a:stretch/>
        </p:blipFill>
        <p:spPr>
          <a:xfrm>
            <a:off x="206892" y="6231850"/>
            <a:ext cx="1779507" cy="498132"/>
          </a:xfrm>
          <a:prstGeom prst="rect">
            <a:avLst/>
          </a:prstGeom>
          <a:noFill/>
          <a:ln>
            <a:noFill/>
          </a:ln>
        </p:spPr>
      </p:pic>
      <p:cxnSp>
        <p:nvCxnSpPr>
          <p:cNvPr id="282" name="Google Shape;282;p117"/>
          <p:cNvCxnSpPr/>
          <p:nvPr/>
        </p:nvCxnSpPr>
        <p:spPr>
          <a:xfrm>
            <a:off x="177800" y="6100554"/>
            <a:ext cx="11788443" cy="0"/>
          </a:xfrm>
          <a:prstGeom prst="straightConnector1">
            <a:avLst/>
          </a:prstGeom>
          <a:noFill/>
          <a:ln w="9525" cap="flat" cmpd="sng">
            <a:solidFill>
              <a:srgbClr val="7F7F7F"/>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art 2: Hydrologic &amp; Environmental Systems">
  <p:cSld name="Part 2: Hydrologic &amp; Environmental Systems">
    <p:spTree>
      <p:nvGrpSpPr>
        <p:cNvPr id="1" name="Shape 283"/>
        <p:cNvGrpSpPr/>
        <p:nvPr/>
      </p:nvGrpSpPr>
      <p:grpSpPr>
        <a:xfrm>
          <a:off x="0" y="0"/>
          <a:ext cx="0" cy="0"/>
          <a:chOff x="0" y="0"/>
          <a:chExt cx="0" cy="0"/>
        </a:xfrm>
      </p:grpSpPr>
      <p:sp>
        <p:nvSpPr>
          <p:cNvPr id="284" name="Google Shape;284;p118"/>
          <p:cNvSpPr txBox="1">
            <a:spLocks noGrp="1"/>
          </p:cNvSpPr>
          <p:nvPr>
            <p:ph type="title"/>
          </p:nvPr>
        </p:nvSpPr>
        <p:spPr>
          <a:xfrm>
            <a:off x="521208" y="146304"/>
            <a:ext cx="11406935" cy="859812"/>
          </a:xfrm>
          <a:prstGeom prst="rect">
            <a:avLst/>
          </a:prstGeom>
          <a:noFill/>
          <a:ln>
            <a:noFill/>
          </a:ln>
        </p:spPr>
        <p:txBody>
          <a:bodyPr spcFirstLastPara="1" wrap="square" lIns="0" tIns="45700" rIns="91425" bIns="45700" anchor="ctr" anchorCtr="0">
            <a:noAutofit/>
          </a:bodyPr>
          <a:lstStyle>
            <a:lvl1pPr marR="0" lvl="0" algn="l" rtl="0">
              <a:lnSpc>
                <a:spcPct val="90000"/>
              </a:lnSpc>
              <a:spcBef>
                <a:spcPts val="0"/>
              </a:spcBef>
              <a:spcAft>
                <a:spcPts val="0"/>
              </a:spcAft>
              <a:buClr>
                <a:srgbClr val="5E7798"/>
              </a:buClr>
              <a:buSzPts val="2800"/>
              <a:buFont typeface="Gill Sans"/>
              <a:buNone/>
              <a:defRPr sz="2800" b="1" i="0" u="none" strike="noStrike" cap="none">
                <a:solidFill>
                  <a:srgbClr val="5E7798"/>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285" name="Google Shape;285;p118"/>
          <p:cNvCxnSpPr/>
          <p:nvPr/>
        </p:nvCxnSpPr>
        <p:spPr>
          <a:xfrm>
            <a:off x="177800" y="6100554"/>
            <a:ext cx="11788443" cy="0"/>
          </a:xfrm>
          <a:prstGeom prst="straightConnector1">
            <a:avLst/>
          </a:prstGeom>
          <a:noFill/>
          <a:ln w="9525" cap="flat" cmpd="sng">
            <a:solidFill>
              <a:srgbClr val="7F7F7F"/>
            </a:solidFill>
            <a:prstDash val="solid"/>
            <a:miter lim="800000"/>
            <a:headEnd type="none" w="sm" len="sm"/>
            <a:tailEnd type="none" w="sm" len="sm"/>
          </a:ln>
        </p:spPr>
      </p:cxnSp>
      <p:sp>
        <p:nvSpPr>
          <p:cNvPr id="286" name="Google Shape;286;p118"/>
          <p:cNvSpPr txBox="1"/>
          <p:nvPr/>
        </p:nvSpPr>
        <p:spPr>
          <a:xfrm>
            <a:off x="11119445" y="6321915"/>
            <a:ext cx="99060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600">
                <a:solidFill>
                  <a:srgbClr val="7F7F7F"/>
                </a:solidFill>
                <a:latin typeface="Gill Sans"/>
                <a:ea typeface="Gill Sans"/>
                <a:cs typeface="Gill Sans"/>
                <a:sym typeface="Gill Sans"/>
              </a:rPr>
              <a:t>‹#›</a:t>
            </a:fld>
            <a:endParaRPr sz="1600">
              <a:solidFill>
                <a:srgbClr val="7F7F7F"/>
              </a:solidFill>
              <a:latin typeface="Gill Sans"/>
              <a:ea typeface="Gill Sans"/>
              <a:cs typeface="Gill Sans"/>
              <a:sym typeface="Gill Sans"/>
            </a:endParaRPr>
          </a:p>
        </p:txBody>
      </p:sp>
      <p:cxnSp>
        <p:nvCxnSpPr>
          <p:cNvPr id="287" name="Google Shape;287;p118"/>
          <p:cNvCxnSpPr/>
          <p:nvPr/>
        </p:nvCxnSpPr>
        <p:spPr>
          <a:xfrm>
            <a:off x="11643109" y="6371788"/>
            <a:ext cx="0" cy="274320"/>
          </a:xfrm>
          <a:prstGeom prst="straightConnector1">
            <a:avLst/>
          </a:prstGeom>
          <a:noFill/>
          <a:ln w="9525" cap="flat" cmpd="sng">
            <a:solidFill>
              <a:srgbClr val="A5A5A5"/>
            </a:solidFill>
            <a:prstDash val="solid"/>
            <a:miter lim="800000"/>
            <a:headEnd type="none" w="sm" len="sm"/>
            <a:tailEnd type="none" w="sm" len="sm"/>
          </a:ln>
        </p:spPr>
      </p:cxnSp>
      <p:sp>
        <p:nvSpPr>
          <p:cNvPr id="288" name="Google Shape;288;p118"/>
          <p:cNvSpPr txBox="1"/>
          <p:nvPr/>
        </p:nvSpPr>
        <p:spPr>
          <a:xfrm>
            <a:off x="10512384" y="6318504"/>
            <a:ext cx="10769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F7F7F"/>
                </a:solidFill>
                <a:latin typeface="Gill Sans"/>
                <a:ea typeface="Gill Sans"/>
                <a:cs typeface="Gill Sans"/>
                <a:sym typeface="Gill Sans"/>
              </a:rPr>
              <a:t>3/5/2021</a:t>
            </a:r>
            <a:endParaRPr sz="1600">
              <a:solidFill>
                <a:srgbClr val="7F7F7F"/>
              </a:solidFill>
              <a:latin typeface="Gill Sans"/>
              <a:ea typeface="Gill Sans"/>
              <a:cs typeface="Gill Sans"/>
              <a:sym typeface="Gill Sans"/>
            </a:endParaRPr>
          </a:p>
        </p:txBody>
      </p:sp>
      <p:pic>
        <p:nvPicPr>
          <p:cNvPr id="289" name="Google Shape;289;p118" descr="UMD_primary_mark.png"/>
          <p:cNvPicPr preferRelativeResize="0"/>
          <p:nvPr/>
        </p:nvPicPr>
        <p:blipFill rotWithShape="1">
          <a:blip r:embed="rId2">
            <a:alphaModFix/>
          </a:blip>
          <a:srcRect/>
          <a:stretch/>
        </p:blipFill>
        <p:spPr>
          <a:xfrm>
            <a:off x="206892" y="6231850"/>
            <a:ext cx="1779507" cy="4981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art 4: Deep Decarbonization">
  <p:cSld name="Part 4: Deep Decarbonization">
    <p:spTree>
      <p:nvGrpSpPr>
        <p:cNvPr id="1" name="Shape 290"/>
        <p:cNvGrpSpPr/>
        <p:nvPr/>
      </p:nvGrpSpPr>
      <p:grpSpPr>
        <a:xfrm>
          <a:off x="0" y="0"/>
          <a:ext cx="0" cy="0"/>
          <a:chOff x="0" y="0"/>
          <a:chExt cx="0" cy="0"/>
        </a:xfrm>
      </p:grpSpPr>
      <p:sp>
        <p:nvSpPr>
          <p:cNvPr id="291" name="Google Shape;291;p119"/>
          <p:cNvSpPr txBox="1"/>
          <p:nvPr/>
        </p:nvSpPr>
        <p:spPr>
          <a:xfrm>
            <a:off x="11119445" y="6321915"/>
            <a:ext cx="99060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600">
                <a:solidFill>
                  <a:srgbClr val="7F7F7F"/>
                </a:solidFill>
                <a:latin typeface="Gill Sans"/>
                <a:ea typeface="Gill Sans"/>
                <a:cs typeface="Gill Sans"/>
                <a:sym typeface="Gill Sans"/>
              </a:rPr>
              <a:t>‹#›</a:t>
            </a:fld>
            <a:endParaRPr sz="1600">
              <a:solidFill>
                <a:srgbClr val="7F7F7F"/>
              </a:solidFill>
              <a:latin typeface="Gill Sans"/>
              <a:ea typeface="Gill Sans"/>
              <a:cs typeface="Gill Sans"/>
              <a:sym typeface="Gill Sans"/>
            </a:endParaRPr>
          </a:p>
        </p:txBody>
      </p:sp>
      <p:cxnSp>
        <p:nvCxnSpPr>
          <p:cNvPr id="292" name="Google Shape;292;p119"/>
          <p:cNvCxnSpPr/>
          <p:nvPr/>
        </p:nvCxnSpPr>
        <p:spPr>
          <a:xfrm>
            <a:off x="11643109" y="6371788"/>
            <a:ext cx="0" cy="274320"/>
          </a:xfrm>
          <a:prstGeom prst="straightConnector1">
            <a:avLst/>
          </a:prstGeom>
          <a:noFill/>
          <a:ln w="9525" cap="flat" cmpd="sng">
            <a:solidFill>
              <a:srgbClr val="A5A5A5"/>
            </a:solidFill>
            <a:prstDash val="solid"/>
            <a:miter lim="800000"/>
            <a:headEnd type="none" w="sm" len="sm"/>
            <a:tailEnd type="none" w="sm" len="sm"/>
          </a:ln>
        </p:spPr>
      </p:cxnSp>
      <p:sp>
        <p:nvSpPr>
          <p:cNvPr id="293" name="Google Shape;293;p119"/>
          <p:cNvSpPr txBox="1"/>
          <p:nvPr/>
        </p:nvSpPr>
        <p:spPr>
          <a:xfrm>
            <a:off x="10512384" y="6318504"/>
            <a:ext cx="10769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F7F7F"/>
                </a:solidFill>
                <a:latin typeface="Gill Sans"/>
                <a:ea typeface="Gill Sans"/>
                <a:cs typeface="Gill Sans"/>
                <a:sym typeface="Gill Sans"/>
              </a:rPr>
              <a:t>3/5/2021</a:t>
            </a:r>
            <a:endParaRPr sz="1600">
              <a:solidFill>
                <a:srgbClr val="7F7F7F"/>
              </a:solidFill>
              <a:latin typeface="Gill Sans"/>
              <a:ea typeface="Gill Sans"/>
              <a:cs typeface="Gill Sans"/>
              <a:sym typeface="Gill Sans"/>
            </a:endParaRPr>
          </a:p>
        </p:txBody>
      </p:sp>
      <p:sp>
        <p:nvSpPr>
          <p:cNvPr id="294" name="Google Shape;294;p119"/>
          <p:cNvSpPr txBox="1">
            <a:spLocks noGrp="1"/>
          </p:cNvSpPr>
          <p:nvPr>
            <p:ph type="title"/>
          </p:nvPr>
        </p:nvSpPr>
        <p:spPr>
          <a:xfrm>
            <a:off x="521208" y="146304"/>
            <a:ext cx="11406935" cy="859812"/>
          </a:xfrm>
          <a:prstGeom prst="rect">
            <a:avLst/>
          </a:prstGeom>
          <a:noFill/>
          <a:ln>
            <a:noFill/>
          </a:ln>
        </p:spPr>
        <p:txBody>
          <a:bodyPr spcFirstLastPara="1" wrap="square" lIns="0" tIns="45700" rIns="91425" bIns="45700" anchor="ctr" anchorCtr="0">
            <a:noAutofit/>
          </a:bodyPr>
          <a:lstStyle>
            <a:lvl1pPr marR="0" lvl="0" algn="l" rtl="0">
              <a:lnSpc>
                <a:spcPct val="90000"/>
              </a:lnSpc>
              <a:spcBef>
                <a:spcPts val="0"/>
              </a:spcBef>
              <a:spcAft>
                <a:spcPts val="0"/>
              </a:spcAft>
              <a:buClr>
                <a:srgbClr val="5E7798"/>
              </a:buClr>
              <a:buSzPts val="2800"/>
              <a:buFont typeface="Gill Sans"/>
              <a:buNone/>
              <a:defRPr sz="2800" b="1" i="0" u="none" strike="noStrike" cap="none">
                <a:solidFill>
                  <a:srgbClr val="5E7798"/>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295" name="Google Shape;295;p119"/>
          <p:cNvCxnSpPr/>
          <p:nvPr/>
        </p:nvCxnSpPr>
        <p:spPr>
          <a:xfrm>
            <a:off x="177800" y="6100554"/>
            <a:ext cx="11788443" cy="0"/>
          </a:xfrm>
          <a:prstGeom prst="straightConnector1">
            <a:avLst/>
          </a:prstGeom>
          <a:noFill/>
          <a:ln w="9525" cap="flat" cmpd="sng">
            <a:solidFill>
              <a:srgbClr val="7F7F7F"/>
            </a:solidFill>
            <a:prstDash val="solid"/>
            <a:miter lim="800000"/>
            <a:headEnd type="none" w="sm" len="sm"/>
            <a:tailEnd type="none" w="sm" len="sm"/>
          </a:ln>
        </p:spPr>
      </p:cxnSp>
      <p:pic>
        <p:nvPicPr>
          <p:cNvPr id="296" name="Google Shape;296;p119" descr="UMD_primary_mark.png"/>
          <p:cNvPicPr preferRelativeResize="0"/>
          <p:nvPr/>
        </p:nvPicPr>
        <p:blipFill rotWithShape="1">
          <a:blip r:embed="rId2">
            <a:alphaModFix/>
          </a:blip>
          <a:srcRect/>
          <a:stretch/>
        </p:blipFill>
        <p:spPr>
          <a:xfrm>
            <a:off x="206892" y="6231850"/>
            <a:ext cx="1779507" cy="4981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art 5: Teaching, Mentoring, &amp; Future Research">
  <p:cSld name="Part 5: Teaching, Mentoring, &amp; Future Research">
    <p:spTree>
      <p:nvGrpSpPr>
        <p:cNvPr id="1" name="Shape 297"/>
        <p:cNvGrpSpPr/>
        <p:nvPr/>
      </p:nvGrpSpPr>
      <p:grpSpPr>
        <a:xfrm>
          <a:off x="0" y="0"/>
          <a:ext cx="0" cy="0"/>
          <a:chOff x="0" y="0"/>
          <a:chExt cx="0" cy="0"/>
        </a:xfrm>
      </p:grpSpPr>
      <p:sp>
        <p:nvSpPr>
          <p:cNvPr id="298" name="Google Shape;298;p120"/>
          <p:cNvSpPr txBox="1"/>
          <p:nvPr/>
        </p:nvSpPr>
        <p:spPr>
          <a:xfrm>
            <a:off x="11119445" y="6321915"/>
            <a:ext cx="99060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600">
                <a:solidFill>
                  <a:srgbClr val="7F7F7F"/>
                </a:solidFill>
                <a:latin typeface="Gill Sans"/>
                <a:ea typeface="Gill Sans"/>
                <a:cs typeface="Gill Sans"/>
                <a:sym typeface="Gill Sans"/>
              </a:rPr>
              <a:t>‹#›</a:t>
            </a:fld>
            <a:endParaRPr sz="1600">
              <a:solidFill>
                <a:srgbClr val="7F7F7F"/>
              </a:solidFill>
              <a:latin typeface="Gill Sans"/>
              <a:ea typeface="Gill Sans"/>
              <a:cs typeface="Gill Sans"/>
              <a:sym typeface="Gill Sans"/>
            </a:endParaRPr>
          </a:p>
        </p:txBody>
      </p:sp>
      <p:cxnSp>
        <p:nvCxnSpPr>
          <p:cNvPr id="299" name="Google Shape;299;p120"/>
          <p:cNvCxnSpPr/>
          <p:nvPr/>
        </p:nvCxnSpPr>
        <p:spPr>
          <a:xfrm>
            <a:off x="11643109" y="6371788"/>
            <a:ext cx="0" cy="274320"/>
          </a:xfrm>
          <a:prstGeom prst="straightConnector1">
            <a:avLst/>
          </a:prstGeom>
          <a:noFill/>
          <a:ln w="9525" cap="flat" cmpd="sng">
            <a:solidFill>
              <a:srgbClr val="A5A5A5"/>
            </a:solidFill>
            <a:prstDash val="solid"/>
            <a:miter lim="800000"/>
            <a:headEnd type="none" w="sm" len="sm"/>
            <a:tailEnd type="none" w="sm" len="sm"/>
          </a:ln>
        </p:spPr>
      </p:cxnSp>
      <p:sp>
        <p:nvSpPr>
          <p:cNvPr id="300" name="Google Shape;300;p120"/>
          <p:cNvSpPr txBox="1"/>
          <p:nvPr/>
        </p:nvSpPr>
        <p:spPr>
          <a:xfrm>
            <a:off x="10512384" y="6318504"/>
            <a:ext cx="10769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F7F7F"/>
                </a:solidFill>
                <a:latin typeface="Gill Sans"/>
                <a:ea typeface="Gill Sans"/>
                <a:cs typeface="Gill Sans"/>
                <a:sym typeface="Gill Sans"/>
              </a:rPr>
              <a:t>3/5/2021</a:t>
            </a:r>
            <a:endParaRPr sz="1600">
              <a:solidFill>
                <a:srgbClr val="7F7F7F"/>
              </a:solidFill>
              <a:latin typeface="Gill Sans"/>
              <a:ea typeface="Gill Sans"/>
              <a:cs typeface="Gill Sans"/>
              <a:sym typeface="Gill Sans"/>
            </a:endParaRPr>
          </a:p>
        </p:txBody>
      </p:sp>
      <p:sp>
        <p:nvSpPr>
          <p:cNvPr id="301" name="Google Shape;301;p120"/>
          <p:cNvSpPr txBox="1">
            <a:spLocks noGrp="1"/>
          </p:cNvSpPr>
          <p:nvPr>
            <p:ph type="title"/>
          </p:nvPr>
        </p:nvSpPr>
        <p:spPr>
          <a:xfrm>
            <a:off x="521208" y="146304"/>
            <a:ext cx="11406935" cy="859812"/>
          </a:xfrm>
          <a:prstGeom prst="rect">
            <a:avLst/>
          </a:prstGeom>
          <a:noFill/>
          <a:ln>
            <a:noFill/>
          </a:ln>
        </p:spPr>
        <p:txBody>
          <a:bodyPr spcFirstLastPara="1" wrap="square" lIns="0" tIns="45700" rIns="91425" bIns="45700" anchor="ctr" anchorCtr="0">
            <a:noAutofit/>
          </a:bodyPr>
          <a:lstStyle>
            <a:lvl1pPr marR="0" lvl="0" algn="l" rtl="0">
              <a:lnSpc>
                <a:spcPct val="90000"/>
              </a:lnSpc>
              <a:spcBef>
                <a:spcPts val="0"/>
              </a:spcBef>
              <a:spcAft>
                <a:spcPts val="0"/>
              </a:spcAft>
              <a:buClr>
                <a:srgbClr val="5E7798"/>
              </a:buClr>
              <a:buSzPts val="2800"/>
              <a:buFont typeface="Gill Sans"/>
              <a:buNone/>
              <a:defRPr sz="2800" b="1" i="0" u="none" strike="noStrike" cap="none">
                <a:solidFill>
                  <a:srgbClr val="5E7798"/>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302" name="Google Shape;302;p120"/>
          <p:cNvCxnSpPr/>
          <p:nvPr/>
        </p:nvCxnSpPr>
        <p:spPr>
          <a:xfrm>
            <a:off x="177800" y="6100554"/>
            <a:ext cx="11788443" cy="0"/>
          </a:xfrm>
          <a:prstGeom prst="straightConnector1">
            <a:avLst/>
          </a:prstGeom>
          <a:noFill/>
          <a:ln w="9525" cap="flat" cmpd="sng">
            <a:solidFill>
              <a:srgbClr val="7F7F7F"/>
            </a:solidFill>
            <a:prstDash val="solid"/>
            <a:miter lim="800000"/>
            <a:headEnd type="none" w="sm" len="sm"/>
            <a:tailEnd type="none" w="sm" len="sm"/>
          </a:ln>
        </p:spPr>
      </p:cxnSp>
      <p:pic>
        <p:nvPicPr>
          <p:cNvPr id="303" name="Google Shape;303;p120" descr="UMD_primary_mark.png"/>
          <p:cNvPicPr preferRelativeResize="0"/>
          <p:nvPr/>
        </p:nvPicPr>
        <p:blipFill rotWithShape="1">
          <a:blip r:embed="rId2">
            <a:alphaModFix/>
          </a:blip>
          <a:srcRect/>
          <a:stretch/>
        </p:blipFill>
        <p:spPr>
          <a:xfrm>
            <a:off x="206892" y="6231850"/>
            <a:ext cx="1779507" cy="4981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04"/>
        <p:cNvGrpSpPr/>
        <p:nvPr/>
      </p:nvGrpSpPr>
      <p:grpSpPr>
        <a:xfrm>
          <a:off x="0" y="0"/>
          <a:ext cx="0" cy="0"/>
          <a:chOff x="0" y="0"/>
          <a:chExt cx="0" cy="0"/>
        </a:xfrm>
      </p:grpSpPr>
      <p:sp>
        <p:nvSpPr>
          <p:cNvPr id="305" name="Google Shape;305;p121"/>
          <p:cNvSpPr txBox="1">
            <a:spLocks noGrp="1"/>
          </p:cNvSpPr>
          <p:nvPr>
            <p:ph type="title"/>
          </p:nvPr>
        </p:nvSpPr>
        <p:spPr>
          <a:xfrm>
            <a:off x="2150241" y="2757020"/>
            <a:ext cx="9144000" cy="1092483"/>
          </a:xfrm>
          <a:prstGeom prst="rect">
            <a:avLst/>
          </a:prstGeom>
          <a:noFill/>
          <a:ln>
            <a:noFill/>
          </a:ln>
        </p:spPr>
        <p:txBody>
          <a:bodyPr spcFirstLastPara="1" wrap="square" lIns="0" tIns="45700" rIns="91425" bIns="45700" anchor="b" anchorCtr="0">
            <a:noAutofit/>
          </a:bodyPr>
          <a:lstStyle>
            <a:lvl1pPr marR="0" lvl="0" algn="l" rtl="0">
              <a:lnSpc>
                <a:spcPct val="90000"/>
              </a:lnSpc>
              <a:spcBef>
                <a:spcPts val="0"/>
              </a:spcBef>
              <a:spcAft>
                <a:spcPts val="0"/>
              </a:spcAft>
              <a:buClr>
                <a:srgbClr val="C8722E"/>
              </a:buClr>
              <a:buSzPts val="2250"/>
              <a:buFont typeface="Arial"/>
              <a:buNone/>
              <a:defRPr sz="2250" b="1" i="0" u="none" strike="noStrike" cap="none">
                <a:solidFill>
                  <a:srgbClr val="C8722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6" name="Google Shape;306;p121"/>
          <p:cNvSpPr txBox="1"/>
          <p:nvPr/>
        </p:nvSpPr>
        <p:spPr>
          <a:xfrm>
            <a:off x="11119445" y="6318504"/>
            <a:ext cx="99060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600">
                <a:solidFill>
                  <a:srgbClr val="7F7F7F"/>
                </a:solidFill>
                <a:latin typeface="Gill Sans"/>
                <a:ea typeface="Gill Sans"/>
                <a:cs typeface="Gill Sans"/>
                <a:sym typeface="Gill Sans"/>
              </a:rPr>
              <a:t>‹#›</a:t>
            </a:fld>
            <a:endParaRPr sz="1600">
              <a:solidFill>
                <a:srgbClr val="7F7F7F"/>
              </a:solidFill>
              <a:latin typeface="Gill Sans"/>
              <a:ea typeface="Gill Sans"/>
              <a:cs typeface="Gill Sans"/>
              <a:sym typeface="Gill Sans"/>
            </a:endParaRPr>
          </a:p>
        </p:txBody>
      </p:sp>
      <p:cxnSp>
        <p:nvCxnSpPr>
          <p:cNvPr id="307" name="Google Shape;307;p121"/>
          <p:cNvCxnSpPr/>
          <p:nvPr/>
        </p:nvCxnSpPr>
        <p:spPr>
          <a:xfrm>
            <a:off x="11643109" y="6371788"/>
            <a:ext cx="0" cy="274320"/>
          </a:xfrm>
          <a:prstGeom prst="straightConnector1">
            <a:avLst/>
          </a:prstGeom>
          <a:noFill/>
          <a:ln w="9525" cap="flat" cmpd="sng">
            <a:solidFill>
              <a:srgbClr val="A5A5A5"/>
            </a:solidFill>
            <a:prstDash val="solid"/>
            <a:miter lim="800000"/>
            <a:headEnd type="none" w="sm" len="sm"/>
            <a:tailEnd type="none" w="sm" len="sm"/>
          </a:ln>
        </p:spPr>
      </p:cxnSp>
      <p:sp>
        <p:nvSpPr>
          <p:cNvPr id="308" name="Google Shape;308;p121"/>
          <p:cNvSpPr txBox="1"/>
          <p:nvPr/>
        </p:nvSpPr>
        <p:spPr>
          <a:xfrm>
            <a:off x="10512384" y="6318504"/>
            <a:ext cx="10769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F7F7F"/>
                </a:solidFill>
                <a:latin typeface="Gill Sans"/>
                <a:ea typeface="Gill Sans"/>
                <a:cs typeface="Gill Sans"/>
                <a:sym typeface="Gill Sans"/>
              </a:rPr>
              <a:t>3/5/2021</a:t>
            </a:r>
            <a:endParaRPr sz="1600">
              <a:solidFill>
                <a:srgbClr val="7F7F7F"/>
              </a:solidFill>
              <a:latin typeface="Gill Sans"/>
              <a:ea typeface="Gill Sans"/>
              <a:cs typeface="Gill Sans"/>
              <a:sym typeface="Gill Sans"/>
            </a:endParaRPr>
          </a:p>
        </p:txBody>
      </p:sp>
      <p:cxnSp>
        <p:nvCxnSpPr>
          <p:cNvPr id="309" name="Google Shape;309;p121"/>
          <p:cNvCxnSpPr/>
          <p:nvPr/>
        </p:nvCxnSpPr>
        <p:spPr>
          <a:xfrm>
            <a:off x="177800" y="6100554"/>
            <a:ext cx="11788443" cy="0"/>
          </a:xfrm>
          <a:prstGeom prst="straightConnector1">
            <a:avLst/>
          </a:prstGeom>
          <a:noFill/>
          <a:ln w="9525" cap="flat" cmpd="sng">
            <a:solidFill>
              <a:srgbClr val="7F7F7F"/>
            </a:solidFill>
            <a:prstDash val="solid"/>
            <a:miter lim="800000"/>
            <a:headEnd type="none" w="sm" len="sm"/>
            <a:tailEnd type="none" w="sm" len="sm"/>
          </a:ln>
        </p:spPr>
      </p:cxnSp>
      <p:pic>
        <p:nvPicPr>
          <p:cNvPr id="310" name="Google Shape;310;p121" descr="UMD_primary_mark.png"/>
          <p:cNvPicPr preferRelativeResize="0"/>
          <p:nvPr/>
        </p:nvPicPr>
        <p:blipFill rotWithShape="1">
          <a:blip r:embed="rId2">
            <a:alphaModFix/>
          </a:blip>
          <a:srcRect/>
          <a:stretch/>
        </p:blipFill>
        <p:spPr>
          <a:xfrm>
            <a:off x="206892" y="6231850"/>
            <a:ext cx="1779507" cy="4981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 You / Conclusion" type="blank">
  <p:cSld name="BLANK">
    <p:spTree>
      <p:nvGrpSpPr>
        <p:cNvPr id="1" name="Shape 311"/>
        <p:cNvGrpSpPr/>
        <p:nvPr/>
      </p:nvGrpSpPr>
      <p:grpSpPr>
        <a:xfrm>
          <a:off x="0" y="0"/>
          <a:ext cx="0" cy="0"/>
          <a:chOff x="0" y="0"/>
          <a:chExt cx="0" cy="0"/>
        </a:xfrm>
      </p:grpSpPr>
      <p:sp>
        <p:nvSpPr>
          <p:cNvPr id="312" name="Google Shape;312;p122"/>
          <p:cNvSpPr txBox="1"/>
          <p:nvPr/>
        </p:nvSpPr>
        <p:spPr>
          <a:xfrm>
            <a:off x="887104" y="0"/>
            <a:ext cx="5778500" cy="6100554"/>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US" sz="3000" b="1">
                <a:solidFill>
                  <a:srgbClr val="909090"/>
                </a:solidFill>
                <a:latin typeface="Arial"/>
                <a:ea typeface="Arial"/>
                <a:cs typeface="Arial"/>
                <a:sym typeface="Arial"/>
              </a:rPr>
              <a:t>Thank you!</a:t>
            </a:r>
            <a:endParaRPr/>
          </a:p>
          <a:p>
            <a:pPr marL="0" marR="0" lvl="0" indent="0" algn="l" rtl="0">
              <a:lnSpc>
                <a:spcPct val="90000"/>
              </a:lnSpc>
              <a:spcBef>
                <a:spcPts val="0"/>
              </a:spcBef>
              <a:spcAft>
                <a:spcPts val="0"/>
              </a:spcAft>
              <a:buNone/>
            </a:pPr>
            <a:endParaRPr sz="3000" b="1">
              <a:solidFill>
                <a:srgbClr val="909090"/>
              </a:solidFill>
              <a:latin typeface="Arial"/>
              <a:ea typeface="Arial"/>
              <a:cs typeface="Arial"/>
              <a:sym typeface="Arial"/>
            </a:endParaRPr>
          </a:p>
          <a:p>
            <a:pPr marL="0" marR="0" lvl="0" indent="0" algn="l" rtl="0">
              <a:lnSpc>
                <a:spcPct val="90000"/>
              </a:lnSpc>
              <a:spcBef>
                <a:spcPts val="0"/>
              </a:spcBef>
              <a:spcAft>
                <a:spcPts val="0"/>
              </a:spcAft>
              <a:buNone/>
            </a:pPr>
            <a:r>
              <a:rPr lang="en-US" sz="3000" b="1">
                <a:solidFill>
                  <a:srgbClr val="909090"/>
                </a:solidFill>
                <a:latin typeface="Arial"/>
                <a:ea typeface="Arial"/>
                <a:cs typeface="Arial"/>
                <a:sym typeface="Arial"/>
              </a:rPr>
              <a:t>Questions?</a:t>
            </a:r>
            <a:endParaRPr/>
          </a:p>
        </p:txBody>
      </p:sp>
      <p:sp>
        <p:nvSpPr>
          <p:cNvPr id="313" name="Google Shape;313;p122"/>
          <p:cNvSpPr txBox="1"/>
          <p:nvPr/>
        </p:nvSpPr>
        <p:spPr>
          <a:xfrm>
            <a:off x="10512384" y="6318504"/>
            <a:ext cx="10769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7F7F7F"/>
                </a:solidFill>
                <a:latin typeface="Gill Sans"/>
                <a:ea typeface="Gill Sans"/>
                <a:cs typeface="Gill Sans"/>
                <a:sym typeface="Gill Sans"/>
              </a:rPr>
              <a:t>3/5/2021</a:t>
            </a:r>
            <a:endParaRPr sz="1600">
              <a:solidFill>
                <a:srgbClr val="7F7F7F"/>
              </a:solidFill>
              <a:latin typeface="Gill Sans"/>
              <a:ea typeface="Gill Sans"/>
              <a:cs typeface="Gill Sans"/>
              <a:sym typeface="Gill Sans"/>
            </a:endParaRPr>
          </a:p>
        </p:txBody>
      </p:sp>
      <p:sp>
        <p:nvSpPr>
          <p:cNvPr id="314" name="Google Shape;314;p122"/>
          <p:cNvSpPr txBox="1"/>
          <p:nvPr/>
        </p:nvSpPr>
        <p:spPr>
          <a:xfrm>
            <a:off x="11119445" y="6318504"/>
            <a:ext cx="99060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600">
                <a:solidFill>
                  <a:srgbClr val="7F7F7F"/>
                </a:solidFill>
                <a:latin typeface="Gill Sans"/>
                <a:ea typeface="Gill Sans"/>
                <a:cs typeface="Gill Sans"/>
                <a:sym typeface="Gill Sans"/>
              </a:rPr>
              <a:t>‹#›</a:t>
            </a:fld>
            <a:endParaRPr sz="1600">
              <a:solidFill>
                <a:srgbClr val="7F7F7F"/>
              </a:solidFill>
              <a:latin typeface="Gill Sans"/>
              <a:ea typeface="Gill Sans"/>
              <a:cs typeface="Gill Sans"/>
              <a:sym typeface="Gill Sans"/>
            </a:endParaRPr>
          </a:p>
        </p:txBody>
      </p:sp>
      <p:cxnSp>
        <p:nvCxnSpPr>
          <p:cNvPr id="315" name="Google Shape;315;p122"/>
          <p:cNvCxnSpPr/>
          <p:nvPr/>
        </p:nvCxnSpPr>
        <p:spPr>
          <a:xfrm>
            <a:off x="11643109" y="6371788"/>
            <a:ext cx="0" cy="274320"/>
          </a:xfrm>
          <a:prstGeom prst="straightConnector1">
            <a:avLst/>
          </a:prstGeom>
          <a:noFill/>
          <a:ln w="9525" cap="flat" cmpd="sng">
            <a:solidFill>
              <a:srgbClr val="A5A5A5"/>
            </a:solidFill>
            <a:prstDash val="solid"/>
            <a:miter lim="800000"/>
            <a:headEnd type="none" w="sm" len="sm"/>
            <a:tailEnd type="none" w="sm" len="sm"/>
          </a:ln>
        </p:spPr>
      </p:cxnSp>
      <p:cxnSp>
        <p:nvCxnSpPr>
          <p:cNvPr id="316" name="Google Shape;316;p122"/>
          <p:cNvCxnSpPr/>
          <p:nvPr/>
        </p:nvCxnSpPr>
        <p:spPr>
          <a:xfrm>
            <a:off x="177800" y="6100554"/>
            <a:ext cx="11788443" cy="0"/>
          </a:xfrm>
          <a:prstGeom prst="straightConnector1">
            <a:avLst/>
          </a:prstGeom>
          <a:noFill/>
          <a:ln w="9525" cap="flat" cmpd="sng">
            <a:solidFill>
              <a:srgbClr val="7F7F7F"/>
            </a:solidFill>
            <a:prstDash val="solid"/>
            <a:miter lim="800000"/>
            <a:headEnd type="none" w="sm" len="sm"/>
            <a:tailEnd type="none" w="sm" len="sm"/>
          </a:ln>
        </p:spPr>
      </p:cxnSp>
      <p:pic>
        <p:nvPicPr>
          <p:cNvPr id="317" name="Google Shape;317;p122" descr="UMD_primary_mark.png"/>
          <p:cNvPicPr preferRelativeResize="0"/>
          <p:nvPr/>
        </p:nvPicPr>
        <p:blipFill rotWithShape="1">
          <a:blip r:embed="rId2">
            <a:alphaModFix/>
          </a:blip>
          <a:srcRect/>
          <a:stretch/>
        </p:blipFill>
        <p:spPr>
          <a:xfrm>
            <a:off x="206892" y="6231850"/>
            <a:ext cx="1779507" cy="4981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77"/>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77"/>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381000" algn="l">
              <a:lnSpc>
                <a:spcPct val="100000"/>
              </a:lnSpc>
              <a:spcBef>
                <a:spcPts val="500"/>
              </a:spcBef>
              <a:spcAft>
                <a:spcPts val="0"/>
              </a:spcAft>
              <a:buClr>
                <a:schemeClr val="dk1"/>
              </a:buClr>
              <a:buSzPts val="2400"/>
              <a:buChar char="•"/>
              <a:defRPr/>
            </a:lvl2pPr>
            <a:lvl3pPr marL="1371600" lvl="2" indent="-355600" algn="l">
              <a:lnSpc>
                <a:spcPct val="100000"/>
              </a:lnSpc>
              <a:spcBef>
                <a:spcPts val="500"/>
              </a:spcBef>
              <a:spcAft>
                <a:spcPts val="0"/>
              </a:spcAft>
              <a:buClr>
                <a:schemeClr val="dk1"/>
              </a:buClr>
              <a:buSzPts val="20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500855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Line Title + Content">
  <p:cSld name="1-Line Title + Content">
    <p:spTree>
      <p:nvGrpSpPr>
        <p:cNvPr id="1" name="Shape 321"/>
        <p:cNvGrpSpPr/>
        <p:nvPr/>
      </p:nvGrpSpPr>
      <p:grpSpPr>
        <a:xfrm>
          <a:off x="0" y="0"/>
          <a:ext cx="0" cy="0"/>
          <a:chOff x="0" y="0"/>
          <a:chExt cx="0" cy="0"/>
        </a:xfrm>
      </p:grpSpPr>
      <p:sp>
        <p:nvSpPr>
          <p:cNvPr id="322" name="Google Shape;322;p124"/>
          <p:cNvSpPr txBox="1">
            <a:spLocks noGrp="1"/>
          </p:cNvSpPr>
          <p:nvPr>
            <p:ph type="title"/>
          </p:nvPr>
        </p:nvSpPr>
        <p:spPr>
          <a:xfrm>
            <a:off x="609600" y="356613"/>
            <a:ext cx="8839200" cy="384721"/>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124"/>
          <p:cNvSpPr txBox="1">
            <a:spLocks noGrp="1"/>
          </p:cNvSpPr>
          <p:nvPr>
            <p:ph type="body" idx="1"/>
          </p:nvPr>
        </p:nvSpPr>
        <p:spPr>
          <a:xfrm>
            <a:off x="609600" y="1371598"/>
            <a:ext cx="10972800" cy="1452705"/>
          </a:xfrm>
          <a:prstGeom prst="rect">
            <a:avLst/>
          </a:prstGeom>
          <a:noFill/>
          <a:ln>
            <a:noFill/>
          </a:ln>
        </p:spPr>
        <p:txBody>
          <a:bodyPr spcFirstLastPara="1" wrap="square" lIns="0" tIns="0" rIns="0" bIns="0" anchor="t" anchorCtr="0">
            <a:spAutoFit/>
          </a:bodyPr>
          <a:lstStyle>
            <a:lvl1pPr marL="457200" lvl="0" indent="-355600" algn="l">
              <a:spcBef>
                <a:spcPts val="400"/>
              </a:spcBef>
              <a:spcAft>
                <a:spcPts val="0"/>
              </a:spcAft>
              <a:buClr>
                <a:schemeClr val="dk1"/>
              </a:buClr>
              <a:buSzPts val="2000"/>
              <a:buFont typeface="Arial"/>
              <a:buChar char="•"/>
              <a:defRPr sz="2000">
                <a:latin typeface="Arial"/>
                <a:ea typeface="Arial"/>
                <a:cs typeface="Arial"/>
                <a:sym typeface="Arial"/>
              </a:defRPr>
            </a:lvl1pPr>
            <a:lvl2pPr marL="914400" lvl="1" indent="-342900" algn="l">
              <a:spcBef>
                <a:spcPts val="360"/>
              </a:spcBef>
              <a:spcAft>
                <a:spcPts val="0"/>
              </a:spcAft>
              <a:buClr>
                <a:schemeClr val="dk1"/>
              </a:buClr>
              <a:buSzPts val="1800"/>
              <a:buFont typeface="Arial"/>
              <a:buChar char="•"/>
              <a:defRPr sz="1800">
                <a:latin typeface="Arial"/>
                <a:ea typeface="Arial"/>
                <a:cs typeface="Arial"/>
                <a:sym typeface="Arial"/>
              </a:defRPr>
            </a:lvl2pPr>
            <a:lvl3pPr marL="1371600" lvl="2" indent="-330200" algn="l">
              <a:spcBef>
                <a:spcPts val="320"/>
              </a:spcBef>
              <a:spcAft>
                <a:spcPts val="0"/>
              </a:spcAft>
              <a:buClr>
                <a:schemeClr val="dk1"/>
              </a:buClr>
              <a:buSzPts val="1600"/>
              <a:buFont typeface="Arial"/>
              <a:buChar char="•"/>
              <a:defRPr sz="1600">
                <a:latin typeface="Arial"/>
                <a:ea typeface="Arial"/>
                <a:cs typeface="Arial"/>
                <a:sym typeface="Arial"/>
              </a:defRPr>
            </a:lvl3pPr>
            <a:lvl4pPr marL="1828800" lvl="3" indent="-317500" algn="l">
              <a:spcBef>
                <a:spcPts val="280"/>
              </a:spcBef>
              <a:spcAft>
                <a:spcPts val="0"/>
              </a:spcAft>
              <a:buClr>
                <a:schemeClr val="dk1"/>
              </a:buClr>
              <a:buSzPts val="1400"/>
              <a:buFont typeface="Arial"/>
              <a:buChar char="•"/>
              <a:defRPr sz="1400">
                <a:latin typeface="Arial"/>
                <a:ea typeface="Arial"/>
                <a:cs typeface="Arial"/>
                <a:sym typeface="Arial"/>
              </a:defRPr>
            </a:lvl4pPr>
            <a:lvl5pPr marL="2286000" lvl="4" indent="-317500" algn="l">
              <a:spcBef>
                <a:spcPts val="280"/>
              </a:spcBef>
              <a:spcAft>
                <a:spcPts val="0"/>
              </a:spcAft>
              <a:buClr>
                <a:schemeClr val="dk1"/>
              </a:buClr>
              <a:buSzPts val="1400"/>
              <a:buFont typeface="Arial"/>
              <a:buChar char="•"/>
              <a:defRPr sz="140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4" name="Google Shape;324;p1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5" name="Google Shape;325;p1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6" name="Google Shape;326;p1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707276"/>
                </a:solidFill>
                <a:latin typeface="Calibri"/>
                <a:ea typeface="Calibri"/>
                <a:cs typeface="Calibri"/>
                <a:sym typeface="Calibri"/>
              </a:defRPr>
            </a:lvl1pPr>
            <a:lvl2pPr marL="0" marR="0" lvl="1" indent="0" algn="l" rtl="0">
              <a:spcBef>
                <a:spcPts val="0"/>
              </a:spcBef>
              <a:buNone/>
              <a:defRPr sz="1800">
                <a:solidFill>
                  <a:srgbClr val="707276"/>
                </a:solidFill>
                <a:latin typeface="Calibri"/>
                <a:ea typeface="Calibri"/>
                <a:cs typeface="Calibri"/>
                <a:sym typeface="Calibri"/>
              </a:defRPr>
            </a:lvl2pPr>
            <a:lvl3pPr marL="0" marR="0" lvl="2" indent="0" algn="l" rtl="0">
              <a:spcBef>
                <a:spcPts val="0"/>
              </a:spcBef>
              <a:buNone/>
              <a:defRPr sz="1800">
                <a:solidFill>
                  <a:srgbClr val="707276"/>
                </a:solidFill>
                <a:latin typeface="Calibri"/>
                <a:ea typeface="Calibri"/>
                <a:cs typeface="Calibri"/>
                <a:sym typeface="Calibri"/>
              </a:defRPr>
            </a:lvl3pPr>
            <a:lvl4pPr marL="0" marR="0" lvl="3" indent="0" algn="l" rtl="0">
              <a:spcBef>
                <a:spcPts val="0"/>
              </a:spcBef>
              <a:buNone/>
              <a:defRPr sz="1800">
                <a:solidFill>
                  <a:srgbClr val="707276"/>
                </a:solidFill>
                <a:latin typeface="Calibri"/>
                <a:ea typeface="Calibri"/>
                <a:cs typeface="Calibri"/>
                <a:sym typeface="Calibri"/>
              </a:defRPr>
            </a:lvl4pPr>
            <a:lvl5pPr marL="0" marR="0" lvl="4" indent="0" algn="l" rtl="0">
              <a:spcBef>
                <a:spcPts val="0"/>
              </a:spcBef>
              <a:buNone/>
              <a:defRPr sz="1800">
                <a:solidFill>
                  <a:srgbClr val="707276"/>
                </a:solidFill>
                <a:latin typeface="Calibri"/>
                <a:ea typeface="Calibri"/>
                <a:cs typeface="Calibri"/>
                <a:sym typeface="Calibri"/>
              </a:defRPr>
            </a:lvl5pPr>
            <a:lvl6pPr marL="0" marR="0" lvl="5" indent="0" algn="l" rtl="0">
              <a:spcBef>
                <a:spcPts val="0"/>
              </a:spcBef>
              <a:buNone/>
              <a:defRPr sz="1800">
                <a:solidFill>
                  <a:srgbClr val="707276"/>
                </a:solidFill>
                <a:latin typeface="Calibri"/>
                <a:ea typeface="Calibri"/>
                <a:cs typeface="Calibri"/>
                <a:sym typeface="Calibri"/>
              </a:defRPr>
            </a:lvl6pPr>
            <a:lvl7pPr marL="0" marR="0" lvl="6" indent="0" algn="l" rtl="0">
              <a:spcBef>
                <a:spcPts val="0"/>
              </a:spcBef>
              <a:buNone/>
              <a:defRPr sz="1800">
                <a:solidFill>
                  <a:srgbClr val="707276"/>
                </a:solidFill>
                <a:latin typeface="Calibri"/>
                <a:ea typeface="Calibri"/>
                <a:cs typeface="Calibri"/>
                <a:sym typeface="Calibri"/>
              </a:defRPr>
            </a:lvl7pPr>
            <a:lvl8pPr marL="0" marR="0" lvl="7" indent="0" algn="l" rtl="0">
              <a:spcBef>
                <a:spcPts val="0"/>
              </a:spcBef>
              <a:buNone/>
              <a:defRPr sz="1800">
                <a:solidFill>
                  <a:srgbClr val="707276"/>
                </a:solidFill>
                <a:latin typeface="Calibri"/>
                <a:ea typeface="Calibri"/>
                <a:cs typeface="Calibri"/>
                <a:sym typeface="Calibri"/>
              </a:defRPr>
            </a:lvl8pPr>
            <a:lvl9pPr marL="0" marR="0" lvl="8" indent="0" algn="l" rtl="0">
              <a:spcBef>
                <a:spcPts val="0"/>
              </a:spcBef>
              <a:buNone/>
              <a:defRPr sz="1800">
                <a:solidFill>
                  <a:srgbClr val="707276"/>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 Content">
  <p:cSld name="1_Title + Content">
    <p:spTree>
      <p:nvGrpSpPr>
        <p:cNvPr id="1" name="Shape 25"/>
        <p:cNvGrpSpPr/>
        <p:nvPr/>
      </p:nvGrpSpPr>
      <p:grpSpPr>
        <a:xfrm>
          <a:off x="0" y="0"/>
          <a:ext cx="0" cy="0"/>
          <a:chOff x="0" y="0"/>
          <a:chExt cx="0" cy="0"/>
        </a:xfrm>
      </p:grpSpPr>
      <p:sp>
        <p:nvSpPr>
          <p:cNvPr id="26" name="Google Shape;26;p78"/>
          <p:cNvSpPr/>
          <p:nvPr/>
        </p:nvSpPr>
        <p:spPr>
          <a:xfrm>
            <a:off x="4191000" y="0"/>
            <a:ext cx="8001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lt1"/>
              </a:solidFill>
              <a:latin typeface="Arial"/>
              <a:ea typeface="Arial"/>
              <a:cs typeface="Arial"/>
              <a:sym typeface="Arial"/>
            </a:endParaRPr>
          </a:p>
        </p:txBody>
      </p:sp>
      <p:sp>
        <p:nvSpPr>
          <p:cNvPr id="27" name="Google Shape;27;p78"/>
          <p:cNvSpPr txBox="1">
            <a:spLocks noGrp="1"/>
          </p:cNvSpPr>
          <p:nvPr>
            <p:ph type="sldNum" idx="12"/>
          </p:nvPr>
        </p:nvSpPr>
        <p:spPr>
          <a:xfrm>
            <a:off x="11661914" y="6477000"/>
            <a:ext cx="377686" cy="3810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00" b="0" i="0" u="none" strike="noStrike" cap="none">
                <a:solidFill>
                  <a:srgbClr val="B3B3B3"/>
                </a:solidFill>
                <a:latin typeface="Arial"/>
                <a:ea typeface="Arial"/>
                <a:cs typeface="Arial"/>
                <a:sym typeface="Arial"/>
              </a:defRPr>
            </a:lvl1pPr>
            <a:lvl2pPr marL="0" marR="0" lvl="1" indent="0" algn="r" rtl="0">
              <a:spcBef>
                <a:spcPts val="0"/>
              </a:spcBef>
              <a:buNone/>
              <a:defRPr sz="1000" b="0" i="0" u="none" strike="noStrike" cap="none">
                <a:solidFill>
                  <a:srgbClr val="B3B3B3"/>
                </a:solidFill>
                <a:latin typeface="Arial"/>
                <a:ea typeface="Arial"/>
                <a:cs typeface="Arial"/>
                <a:sym typeface="Arial"/>
              </a:defRPr>
            </a:lvl2pPr>
            <a:lvl3pPr marL="0" marR="0" lvl="2" indent="0" algn="r" rtl="0">
              <a:spcBef>
                <a:spcPts val="0"/>
              </a:spcBef>
              <a:buNone/>
              <a:defRPr sz="1000" b="0" i="0" u="none" strike="noStrike" cap="none">
                <a:solidFill>
                  <a:srgbClr val="B3B3B3"/>
                </a:solidFill>
                <a:latin typeface="Arial"/>
                <a:ea typeface="Arial"/>
                <a:cs typeface="Arial"/>
                <a:sym typeface="Arial"/>
              </a:defRPr>
            </a:lvl3pPr>
            <a:lvl4pPr marL="0" marR="0" lvl="3" indent="0" algn="r" rtl="0">
              <a:spcBef>
                <a:spcPts val="0"/>
              </a:spcBef>
              <a:buNone/>
              <a:defRPr sz="1000" b="0" i="0" u="none" strike="noStrike" cap="none">
                <a:solidFill>
                  <a:srgbClr val="B3B3B3"/>
                </a:solidFill>
                <a:latin typeface="Arial"/>
                <a:ea typeface="Arial"/>
                <a:cs typeface="Arial"/>
                <a:sym typeface="Arial"/>
              </a:defRPr>
            </a:lvl4pPr>
            <a:lvl5pPr marL="0" marR="0" lvl="4" indent="0" algn="r" rtl="0">
              <a:spcBef>
                <a:spcPts val="0"/>
              </a:spcBef>
              <a:buNone/>
              <a:defRPr sz="1000" b="0" i="0" u="none" strike="noStrike" cap="none">
                <a:solidFill>
                  <a:srgbClr val="B3B3B3"/>
                </a:solidFill>
                <a:latin typeface="Arial"/>
                <a:ea typeface="Arial"/>
                <a:cs typeface="Arial"/>
                <a:sym typeface="Arial"/>
              </a:defRPr>
            </a:lvl5pPr>
            <a:lvl6pPr marL="0" marR="0" lvl="5" indent="0" algn="r" rtl="0">
              <a:spcBef>
                <a:spcPts val="0"/>
              </a:spcBef>
              <a:buNone/>
              <a:defRPr sz="1000" b="0" i="0" u="none" strike="noStrike" cap="none">
                <a:solidFill>
                  <a:srgbClr val="B3B3B3"/>
                </a:solidFill>
                <a:latin typeface="Arial"/>
                <a:ea typeface="Arial"/>
                <a:cs typeface="Arial"/>
                <a:sym typeface="Arial"/>
              </a:defRPr>
            </a:lvl6pPr>
            <a:lvl7pPr marL="0" marR="0" lvl="6" indent="0" algn="r" rtl="0">
              <a:spcBef>
                <a:spcPts val="0"/>
              </a:spcBef>
              <a:buNone/>
              <a:defRPr sz="1000" b="0" i="0" u="none" strike="noStrike" cap="none">
                <a:solidFill>
                  <a:srgbClr val="B3B3B3"/>
                </a:solidFill>
                <a:latin typeface="Arial"/>
                <a:ea typeface="Arial"/>
                <a:cs typeface="Arial"/>
                <a:sym typeface="Arial"/>
              </a:defRPr>
            </a:lvl7pPr>
            <a:lvl8pPr marL="0" marR="0" lvl="7" indent="0" algn="r" rtl="0">
              <a:spcBef>
                <a:spcPts val="0"/>
              </a:spcBef>
              <a:buNone/>
              <a:defRPr sz="1000" b="0" i="0" u="none" strike="noStrike" cap="none">
                <a:solidFill>
                  <a:srgbClr val="B3B3B3"/>
                </a:solidFill>
                <a:latin typeface="Arial"/>
                <a:ea typeface="Arial"/>
                <a:cs typeface="Arial"/>
                <a:sym typeface="Arial"/>
              </a:defRPr>
            </a:lvl8pPr>
            <a:lvl9pPr marL="0" marR="0" lvl="8" indent="0" algn="r" rtl="0">
              <a:spcBef>
                <a:spcPts val="0"/>
              </a:spcBef>
              <a:buNone/>
              <a:defRPr sz="1000" b="0" i="0" u="none" strike="noStrike" cap="none">
                <a:solidFill>
                  <a:srgbClr val="B3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78"/>
          <p:cNvSpPr txBox="1">
            <a:spLocks noGrp="1"/>
          </p:cNvSpPr>
          <p:nvPr>
            <p:ph type="title"/>
          </p:nvPr>
        </p:nvSpPr>
        <p:spPr>
          <a:xfrm>
            <a:off x="2667000" y="225778"/>
            <a:ext cx="9144000" cy="1092483"/>
          </a:xfrm>
          <a:prstGeom prst="rect">
            <a:avLst/>
          </a:prstGeom>
          <a:noFill/>
          <a:ln>
            <a:noFill/>
          </a:ln>
        </p:spPr>
        <p:txBody>
          <a:bodyPr spcFirstLastPara="1" wrap="square" lIns="0" tIns="45700" rIns="91425" bIns="45700" anchor="b" anchorCtr="0">
            <a:normAutofit/>
          </a:bodyPr>
          <a:lstStyle>
            <a:lvl1pPr lvl="0" algn="l">
              <a:lnSpc>
                <a:spcPct val="100000"/>
              </a:lnSpc>
              <a:spcBef>
                <a:spcPts val="0"/>
              </a:spcBef>
              <a:spcAft>
                <a:spcPts val="0"/>
              </a:spcAft>
              <a:buClr>
                <a:schemeClr val="dk2"/>
              </a:buClr>
              <a:buSzPts val="3000"/>
              <a:buFont typeface="Arial"/>
              <a:buNone/>
              <a:defRPr sz="3000" b="1">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8"/>
          <p:cNvSpPr txBox="1">
            <a:spLocks noGrp="1"/>
          </p:cNvSpPr>
          <p:nvPr>
            <p:ph type="body" idx="1"/>
          </p:nvPr>
        </p:nvSpPr>
        <p:spPr>
          <a:xfrm>
            <a:off x="1143000" y="1714500"/>
            <a:ext cx="10668000" cy="4572001"/>
          </a:xfrm>
          <a:prstGeom prst="rect">
            <a:avLst/>
          </a:prstGeom>
          <a:noFill/>
          <a:ln>
            <a:noFill/>
          </a:ln>
        </p:spPr>
        <p:txBody>
          <a:bodyPr spcFirstLastPara="1" wrap="square" lIns="91425" tIns="45700" rIns="91425" bIns="45700" anchor="t" anchorCtr="0">
            <a:normAutofit/>
          </a:bodyPr>
          <a:lstStyle>
            <a:lvl1pPr marL="457200" lvl="0" indent="-376745" algn="l">
              <a:lnSpc>
                <a:spcPct val="90000"/>
              </a:lnSpc>
              <a:spcBef>
                <a:spcPts val="1000"/>
              </a:spcBef>
              <a:spcAft>
                <a:spcPts val="0"/>
              </a:spcAft>
              <a:buClr>
                <a:schemeClr val="dk1"/>
              </a:buClr>
              <a:buSzPts val="2333"/>
              <a:buChar char="•"/>
              <a:defRPr sz="2333">
                <a:latin typeface="Arial"/>
                <a:ea typeface="Arial"/>
                <a:cs typeface="Arial"/>
                <a:sym typeface="Arial"/>
              </a:defRPr>
            </a:lvl1pPr>
            <a:lvl2pPr marL="914400" lvl="1" indent="-355600" algn="l">
              <a:lnSpc>
                <a:spcPct val="90000"/>
              </a:lnSpc>
              <a:spcBef>
                <a:spcPts val="500"/>
              </a:spcBef>
              <a:spcAft>
                <a:spcPts val="0"/>
              </a:spcAft>
              <a:buClr>
                <a:schemeClr val="dk1"/>
              </a:buClr>
              <a:buSzPts val="2000"/>
              <a:buFont typeface="Noto Sans Symbols"/>
              <a:buChar char="▪"/>
              <a:defRPr sz="2000">
                <a:latin typeface="Arial"/>
                <a:ea typeface="Arial"/>
                <a:cs typeface="Arial"/>
                <a:sym typeface="Arial"/>
              </a:defRPr>
            </a:lvl2pPr>
            <a:lvl3pPr marL="1371600" lvl="2" indent="-334454" algn="l">
              <a:lnSpc>
                <a:spcPct val="90000"/>
              </a:lnSpc>
              <a:spcBef>
                <a:spcPts val="500"/>
              </a:spcBef>
              <a:spcAft>
                <a:spcPts val="0"/>
              </a:spcAft>
              <a:buClr>
                <a:schemeClr val="dk1"/>
              </a:buClr>
              <a:buSzPts val="1667"/>
              <a:buFont typeface="Noto Sans Symbols"/>
              <a:buChar char="✔"/>
              <a:defRPr sz="1667">
                <a:latin typeface="Arial"/>
                <a:ea typeface="Arial"/>
                <a:cs typeface="Arial"/>
                <a:sym typeface="Arial"/>
              </a:defRPr>
            </a:lvl3pPr>
            <a:lvl4pPr marL="1828800" lvl="3" indent="-323850" algn="l">
              <a:lnSpc>
                <a:spcPct val="90000"/>
              </a:lnSpc>
              <a:spcBef>
                <a:spcPts val="500"/>
              </a:spcBef>
              <a:spcAft>
                <a:spcPts val="0"/>
              </a:spcAft>
              <a:buClr>
                <a:schemeClr val="dk1"/>
              </a:buClr>
              <a:buSzPts val="1500"/>
              <a:buChar char="•"/>
              <a:defRPr sz="1500">
                <a:latin typeface="Arial"/>
                <a:ea typeface="Arial"/>
                <a:cs typeface="Arial"/>
                <a:sym typeface="Arial"/>
              </a:defRPr>
            </a:lvl4pPr>
            <a:lvl5pPr marL="2286000" lvl="4" indent="-313245" algn="l">
              <a:lnSpc>
                <a:spcPct val="90000"/>
              </a:lnSpc>
              <a:spcBef>
                <a:spcPts val="500"/>
              </a:spcBef>
              <a:spcAft>
                <a:spcPts val="0"/>
              </a:spcAft>
              <a:buClr>
                <a:schemeClr val="dk1"/>
              </a:buClr>
              <a:buSzPts val="1333"/>
              <a:buFont typeface="Noto Sans Symbols"/>
              <a:buChar char="▪"/>
              <a:defRPr sz="1333">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78"/>
          <p:cNvSpPr txBox="1">
            <a:spLocks noGrp="1"/>
          </p:cNvSpPr>
          <p:nvPr>
            <p:ph type="dt" idx="10"/>
          </p:nvPr>
        </p:nvSpPr>
        <p:spPr>
          <a:xfrm>
            <a:off x="8919507" y="6495963"/>
            <a:ext cx="2590006" cy="36203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1" name="Google Shape;31;p78"/>
          <p:cNvSpPr txBox="1">
            <a:spLocks noGrp="1"/>
          </p:cNvSpPr>
          <p:nvPr>
            <p:ph type="ftr" idx="11"/>
          </p:nvPr>
        </p:nvSpPr>
        <p:spPr>
          <a:xfrm>
            <a:off x="774372" y="6477000"/>
            <a:ext cx="100065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0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Line Title + Picture with Caption">
  <p:cSld name="1-Line Title + Picture with Caption">
    <p:spTree>
      <p:nvGrpSpPr>
        <p:cNvPr id="1" name="Shape 327"/>
        <p:cNvGrpSpPr/>
        <p:nvPr/>
      </p:nvGrpSpPr>
      <p:grpSpPr>
        <a:xfrm>
          <a:off x="0" y="0"/>
          <a:ext cx="0" cy="0"/>
          <a:chOff x="0" y="0"/>
          <a:chExt cx="0" cy="0"/>
        </a:xfrm>
      </p:grpSpPr>
      <p:sp>
        <p:nvSpPr>
          <p:cNvPr id="328" name="Google Shape;328;p125"/>
          <p:cNvSpPr txBox="1">
            <a:spLocks noGrp="1"/>
          </p:cNvSpPr>
          <p:nvPr>
            <p:ph type="title"/>
          </p:nvPr>
        </p:nvSpPr>
        <p:spPr>
          <a:xfrm>
            <a:off x="609600" y="356615"/>
            <a:ext cx="88392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3200"/>
              <a:buFont typeface="Arial"/>
              <a:buNone/>
              <a:defRPr>
                <a:solidFill>
                  <a:srgbClr val="D575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1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0" name="Google Shape;330;p1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1" name="Google Shape;331;p1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32" name="Google Shape;332;p125"/>
          <p:cNvSpPr>
            <a:spLocks noGrp="1"/>
          </p:cNvSpPr>
          <p:nvPr>
            <p:ph type="pic" idx="2"/>
          </p:nvPr>
        </p:nvSpPr>
        <p:spPr>
          <a:xfrm>
            <a:off x="609600" y="3176200"/>
            <a:ext cx="10972800" cy="276999"/>
          </a:xfrm>
          <a:prstGeom prst="rect">
            <a:avLst/>
          </a:prstGeom>
          <a:noFill/>
          <a:ln>
            <a:noFill/>
          </a:ln>
        </p:spPr>
        <p:txBody>
          <a:bodyPr spcFirstLastPara="1" wrap="square" lIns="0" tIns="0" rIns="0" bIns="0" anchor="ctr" anchorCtr="0">
            <a:spAutoFit/>
          </a:bodyPr>
          <a:lstStyle>
            <a:lvl1pPr marR="0" lvl="0" algn="ctr" rtl="0">
              <a:spcBef>
                <a:spcPts val="36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33" name="Google Shape;333;p125"/>
          <p:cNvSpPr txBox="1">
            <a:spLocks noGrp="1"/>
          </p:cNvSpPr>
          <p:nvPr>
            <p:ph type="body" idx="1"/>
          </p:nvPr>
        </p:nvSpPr>
        <p:spPr>
          <a:xfrm>
            <a:off x="609600" y="5486400"/>
            <a:ext cx="10972800" cy="215444"/>
          </a:xfrm>
          <a:prstGeom prst="rect">
            <a:avLst/>
          </a:prstGeom>
          <a:noFill/>
          <a:ln>
            <a:noFill/>
          </a:ln>
        </p:spPr>
        <p:txBody>
          <a:bodyPr spcFirstLastPara="1" wrap="square" lIns="0" tIns="0" rIns="0" bIns="0" anchor="t" anchorCtr="0">
            <a:spAutoFit/>
          </a:bodyPr>
          <a:lstStyle>
            <a:lvl1pPr marL="457200" lvl="0" indent="-228600" algn="l">
              <a:spcBef>
                <a:spcPts val="280"/>
              </a:spcBef>
              <a:spcAft>
                <a:spcPts val="0"/>
              </a:spcAft>
              <a:buClr>
                <a:schemeClr val="dk1"/>
              </a:buClr>
              <a:buSzPts val="1400"/>
              <a:buFont typeface="Arial"/>
              <a:buNone/>
              <a:defRPr sz="1400">
                <a:latin typeface="Arial"/>
                <a:ea typeface="Arial"/>
                <a:cs typeface="Arial"/>
                <a:sym typeface="Arial"/>
              </a:defRPr>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Line Title Only">
  <p:cSld name="1-Line Title Only">
    <p:spTree>
      <p:nvGrpSpPr>
        <p:cNvPr id="1" name="Shape 334"/>
        <p:cNvGrpSpPr/>
        <p:nvPr/>
      </p:nvGrpSpPr>
      <p:grpSpPr>
        <a:xfrm>
          <a:off x="0" y="0"/>
          <a:ext cx="0" cy="0"/>
          <a:chOff x="0" y="0"/>
          <a:chExt cx="0" cy="0"/>
        </a:xfrm>
      </p:grpSpPr>
      <p:sp>
        <p:nvSpPr>
          <p:cNvPr id="335" name="Google Shape;335;p126"/>
          <p:cNvSpPr txBox="1">
            <a:spLocks noGrp="1"/>
          </p:cNvSpPr>
          <p:nvPr>
            <p:ph type="title"/>
          </p:nvPr>
        </p:nvSpPr>
        <p:spPr>
          <a:xfrm>
            <a:off x="609600" y="292452"/>
            <a:ext cx="8839200" cy="384721"/>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1-Line Title Only">
  <p:cSld name="1_1-Line Title Only">
    <p:spTree>
      <p:nvGrpSpPr>
        <p:cNvPr id="1" name="Shape 33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Line Title + Content">
  <p:cSld name="2-Line Title + Content">
    <p:spTree>
      <p:nvGrpSpPr>
        <p:cNvPr id="1" name="Shape 337"/>
        <p:cNvGrpSpPr/>
        <p:nvPr/>
      </p:nvGrpSpPr>
      <p:grpSpPr>
        <a:xfrm>
          <a:off x="0" y="0"/>
          <a:ext cx="0" cy="0"/>
          <a:chOff x="0" y="0"/>
          <a:chExt cx="0" cy="0"/>
        </a:xfrm>
      </p:grpSpPr>
      <p:sp>
        <p:nvSpPr>
          <p:cNvPr id="338" name="Google Shape;338;p128"/>
          <p:cNvSpPr txBox="1">
            <a:spLocks noGrp="1"/>
          </p:cNvSpPr>
          <p:nvPr>
            <p:ph type="title"/>
          </p:nvPr>
        </p:nvSpPr>
        <p:spPr>
          <a:xfrm>
            <a:off x="609600" y="356613"/>
            <a:ext cx="8839200" cy="384721"/>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9" name="Google Shape;339;p128"/>
          <p:cNvSpPr txBox="1">
            <a:spLocks noGrp="1"/>
          </p:cNvSpPr>
          <p:nvPr>
            <p:ph type="body" idx="1"/>
          </p:nvPr>
        </p:nvSpPr>
        <p:spPr>
          <a:xfrm>
            <a:off x="609600" y="1828799"/>
            <a:ext cx="10972800" cy="1452705"/>
          </a:xfrm>
          <a:prstGeom prst="rect">
            <a:avLst/>
          </a:prstGeom>
          <a:noFill/>
          <a:ln>
            <a:noFill/>
          </a:ln>
        </p:spPr>
        <p:txBody>
          <a:bodyPr spcFirstLastPara="1" wrap="square" lIns="0" tIns="0" rIns="0" bIns="0" anchor="t" anchorCtr="0">
            <a:spAutoFit/>
          </a:bodyPr>
          <a:lstStyle>
            <a:lvl1pPr marL="457200" lvl="0" indent="-355600" algn="l">
              <a:spcBef>
                <a:spcPts val="400"/>
              </a:spcBef>
              <a:spcAft>
                <a:spcPts val="0"/>
              </a:spcAft>
              <a:buClr>
                <a:schemeClr val="dk1"/>
              </a:buClr>
              <a:buSzPts val="2000"/>
              <a:buFont typeface="Arial"/>
              <a:buChar char="•"/>
              <a:defRPr sz="2000">
                <a:latin typeface="Arial"/>
                <a:ea typeface="Arial"/>
                <a:cs typeface="Arial"/>
                <a:sym typeface="Arial"/>
              </a:defRPr>
            </a:lvl1pPr>
            <a:lvl2pPr marL="914400" lvl="1" indent="-342900" algn="l">
              <a:spcBef>
                <a:spcPts val="360"/>
              </a:spcBef>
              <a:spcAft>
                <a:spcPts val="0"/>
              </a:spcAft>
              <a:buClr>
                <a:schemeClr val="dk1"/>
              </a:buClr>
              <a:buSzPts val="1800"/>
              <a:buFont typeface="Arial"/>
              <a:buChar char="•"/>
              <a:defRPr sz="1800">
                <a:latin typeface="Arial"/>
                <a:ea typeface="Arial"/>
                <a:cs typeface="Arial"/>
                <a:sym typeface="Arial"/>
              </a:defRPr>
            </a:lvl2pPr>
            <a:lvl3pPr marL="1371600" lvl="2" indent="-330200" algn="l">
              <a:spcBef>
                <a:spcPts val="320"/>
              </a:spcBef>
              <a:spcAft>
                <a:spcPts val="0"/>
              </a:spcAft>
              <a:buClr>
                <a:schemeClr val="dk1"/>
              </a:buClr>
              <a:buSzPts val="1600"/>
              <a:buFont typeface="Arial"/>
              <a:buChar char="•"/>
              <a:defRPr sz="1600">
                <a:latin typeface="Arial"/>
                <a:ea typeface="Arial"/>
                <a:cs typeface="Arial"/>
                <a:sym typeface="Arial"/>
              </a:defRPr>
            </a:lvl3pPr>
            <a:lvl4pPr marL="1828800" lvl="3" indent="-317500" algn="l">
              <a:spcBef>
                <a:spcPts val="280"/>
              </a:spcBef>
              <a:spcAft>
                <a:spcPts val="0"/>
              </a:spcAft>
              <a:buClr>
                <a:schemeClr val="dk1"/>
              </a:buClr>
              <a:buSzPts val="1400"/>
              <a:buFont typeface="Arial"/>
              <a:buChar char="•"/>
              <a:defRPr sz="1400">
                <a:latin typeface="Arial"/>
                <a:ea typeface="Arial"/>
                <a:cs typeface="Arial"/>
                <a:sym typeface="Arial"/>
              </a:defRPr>
            </a:lvl4pPr>
            <a:lvl5pPr marL="2286000" lvl="4" indent="-317500" algn="l">
              <a:spcBef>
                <a:spcPts val="280"/>
              </a:spcBef>
              <a:spcAft>
                <a:spcPts val="0"/>
              </a:spcAft>
              <a:buClr>
                <a:schemeClr val="dk1"/>
              </a:buClr>
              <a:buSzPts val="1400"/>
              <a:buFont typeface="Arial"/>
              <a:buChar char="•"/>
              <a:defRPr sz="140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0" name="Google Shape;340;p12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1" name="Google Shape;341;p12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2" name="Google Shape;342;p12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43"/>
        <p:cNvGrpSpPr/>
        <p:nvPr/>
      </p:nvGrpSpPr>
      <p:grpSpPr>
        <a:xfrm>
          <a:off x="0" y="0"/>
          <a:ext cx="0" cy="0"/>
          <a:chOff x="0" y="0"/>
          <a:chExt cx="0" cy="0"/>
        </a:xfrm>
      </p:grpSpPr>
      <p:sp>
        <p:nvSpPr>
          <p:cNvPr id="344" name="Google Shape;344;p129"/>
          <p:cNvSpPr txBox="1">
            <a:spLocks noGrp="1"/>
          </p:cNvSpPr>
          <p:nvPr>
            <p:ph type="ctrTitle"/>
          </p:nvPr>
        </p:nvSpPr>
        <p:spPr>
          <a:xfrm>
            <a:off x="914400" y="2619217"/>
            <a:ext cx="10363200" cy="492443"/>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rgbClr val="D57500"/>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12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1-Line Title + Content">
  <p:cSld name="1_1-Line Title + Content">
    <p:spTree>
      <p:nvGrpSpPr>
        <p:cNvPr id="1" name="Shape 346"/>
        <p:cNvGrpSpPr/>
        <p:nvPr/>
      </p:nvGrpSpPr>
      <p:grpSpPr>
        <a:xfrm>
          <a:off x="0" y="0"/>
          <a:ext cx="0" cy="0"/>
          <a:chOff x="0" y="0"/>
          <a:chExt cx="0" cy="0"/>
        </a:xfrm>
      </p:grpSpPr>
      <p:sp>
        <p:nvSpPr>
          <p:cNvPr id="347" name="Google Shape;347;p130"/>
          <p:cNvSpPr/>
          <p:nvPr/>
        </p:nvSpPr>
        <p:spPr>
          <a:xfrm>
            <a:off x="0" y="987552"/>
            <a:ext cx="12192000" cy="58704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8" name="Google Shape;348;p130"/>
          <p:cNvSpPr txBox="1">
            <a:spLocks noGrp="1"/>
          </p:cNvSpPr>
          <p:nvPr>
            <p:ph type="title"/>
          </p:nvPr>
        </p:nvSpPr>
        <p:spPr>
          <a:xfrm>
            <a:off x="609600" y="292452"/>
            <a:ext cx="8839200" cy="384721"/>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13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0" name="Google Shape;350;p13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1" name="Google Shape;351;p13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707276"/>
                </a:solidFill>
                <a:latin typeface="Calibri"/>
                <a:ea typeface="Calibri"/>
                <a:cs typeface="Calibri"/>
                <a:sym typeface="Calibri"/>
              </a:defRPr>
            </a:lvl1pPr>
            <a:lvl2pPr marL="0" marR="0" lvl="1" indent="0" algn="l" rtl="0">
              <a:spcBef>
                <a:spcPts val="0"/>
              </a:spcBef>
              <a:buNone/>
              <a:defRPr sz="1800">
                <a:solidFill>
                  <a:srgbClr val="707276"/>
                </a:solidFill>
                <a:latin typeface="Calibri"/>
                <a:ea typeface="Calibri"/>
                <a:cs typeface="Calibri"/>
                <a:sym typeface="Calibri"/>
              </a:defRPr>
            </a:lvl2pPr>
            <a:lvl3pPr marL="0" marR="0" lvl="2" indent="0" algn="l" rtl="0">
              <a:spcBef>
                <a:spcPts val="0"/>
              </a:spcBef>
              <a:buNone/>
              <a:defRPr sz="1800">
                <a:solidFill>
                  <a:srgbClr val="707276"/>
                </a:solidFill>
                <a:latin typeface="Calibri"/>
                <a:ea typeface="Calibri"/>
                <a:cs typeface="Calibri"/>
                <a:sym typeface="Calibri"/>
              </a:defRPr>
            </a:lvl3pPr>
            <a:lvl4pPr marL="0" marR="0" lvl="3" indent="0" algn="l" rtl="0">
              <a:spcBef>
                <a:spcPts val="0"/>
              </a:spcBef>
              <a:buNone/>
              <a:defRPr sz="1800">
                <a:solidFill>
                  <a:srgbClr val="707276"/>
                </a:solidFill>
                <a:latin typeface="Calibri"/>
                <a:ea typeface="Calibri"/>
                <a:cs typeface="Calibri"/>
                <a:sym typeface="Calibri"/>
              </a:defRPr>
            </a:lvl4pPr>
            <a:lvl5pPr marL="0" marR="0" lvl="4" indent="0" algn="l" rtl="0">
              <a:spcBef>
                <a:spcPts val="0"/>
              </a:spcBef>
              <a:buNone/>
              <a:defRPr sz="1800">
                <a:solidFill>
                  <a:srgbClr val="707276"/>
                </a:solidFill>
                <a:latin typeface="Calibri"/>
                <a:ea typeface="Calibri"/>
                <a:cs typeface="Calibri"/>
                <a:sym typeface="Calibri"/>
              </a:defRPr>
            </a:lvl5pPr>
            <a:lvl6pPr marL="0" marR="0" lvl="5" indent="0" algn="l" rtl="0">
              <a:spcBef>
                <a:spcPts val="0"/>
              </a:spcBef>
              <a:buNone/>
              <a:defRPr sz="1800">
                <a:solidFill>
                  <a:srgbClr val="707276"/>
                </a:solidFill>
                <a:latin typeface="Calibri"/>
                <a:ea typeface="Calibri"/>
                <a:cs typeface="Calibri"/>
                <a:sym typeface="Calibri"/>
              </a:defRPr>
            </a:lvl6pPr>
            <a:lvl7pPr marL="0" marR="0" lvl="6" indent="0" algn="l" rtl="0">
              <a:spcBef>
                <a:spcPts val="0"/>
              </a:spcBef>
              <a:buNone/>
              <a:defRPr sz="1800">
                <a:solidFill>
                  <a:srgbClr val="707276"/>
                </a:solidFill>
                <a:latin typeface="Calibri"/>
                <a:ea typeface="Calibri"/>
                <a:cs typeface="Calibri"/>
                <a:sym typeface="Calibri"/>
              </a:defRPr>
            </a:lvl7pPr>
            <a:lvl8pPr marL="0" marR="0" lvl="7" indent="0" algn="l" rtl="0">
              <a:spcBef>
                <a:spcPts val="0"/>
              </a:spcBef>
              <a:buNone/>
              <a:defRPr sz="1800">
                <a:solidFill>
                  <a:srgbClr val="707276"/>
                </a:solidFill>
                <a:latin typeface="Calibri"/>
                <a:ea typeface="Calibri"/>
                <a:cs typeface="Calibri"/>
                <a:sym typeface="Calibri"/>
              </a:defRPr>
            </a:lvl8pPr>
            <a:lvl9pPr marL="0" marR="0" lvl="8" indent="0" algn="l" rtl="0">
              <a:spcBef>
                <a:spcPts val="0"/>
              </a:spcBef>
              <a:buNone/>
              <a:defRPr sz="1800">
                <a:solidFill>
                  <a:srgbClr val="707276"/>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2"/>
        <p:cNvGrpSpPr/>
        <p:nvPr/>
      </p:nvGrpSpPr>
      <p:grpSpPr>
        <a:xfrm>
          <a:off x="0" y="0"/>
          <a:ext cx="0" cy="0"/>
          <a:chOff x="0" y="0"/>
          <a:chExt cx="0" cy="0"/>
        </a:xfrm>
      </p:grpSpPr>
      <p:sp>
        <p:nvSpPr>
          <p:cNvPr id="353" name="Google Shape;353;p131"/>
          <p:cNvSpPr txBox="1">
            <a:spLocks noGrp="1"/>
          </p:cNvSpPr>
          <p:nvPr>
            <p:ph type="title"/>
          </p:nvPr>
        </p:nvSpPr>
        <p:spPr>
          <a:xfrm>
            <a:off x="609600" y="356613"/>
            <a:ext cx="88392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4" name="Google Shape;354;p131"/>
          <p:cNvSpPr txBox="1">
            <a:spLocks noGrp="1"/>
          </p:cNvSpPr>
          <p:nvPr>
            <p:ph type="body" idx="1"/>
          </p:nvPr>
        </p:nvSpPr>
        <p:spPr>
          <a:xfrm>
            <a:off x="609600" y="1828800"/>
            <a:ext cx="10972800" cy="4343400"/>
          </a:xfrm>
          <a:prstGeom prst="rect">
            <a:avLst/>
          </a:prstGeom>
          <a:noFill/>
          <a:ln>
            <a:noFill/>
          </a:ln>
        </p:spPr>
        <p:txBody>
          <a:bodyPr spcFirstLastPara="1" wrap="square" lIns="0" tIns="0" rIns="0" bIns="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5" name="Google Shape;355;p131"/>
          <p:cNvSpPr txBox="1">
            <a:spLocks noGrp="1"/>
          </p:cNvSpPr>
          <p:nvPr>
            <p:ph type="ftr" idx="11"/>
          </p:nvPr>
        </p:nvSpPr>
        <p:spPr>
          <a:xfrm>
            <a:off x="241300" y="6424613"/>
            <a:ext cx="8128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6"/>
        <p:cNvGrpSpPr/>
        <p:nvPr/>
      </p:nvGrpSpPr>
      <p:grpSpPr>
        <a:xfrm>
          <a:off x="0" y="0"/>
          <a:ext cx="0" cy="0"/>
          <a:chOff x="0" y="0"/>
          <a:chExt cx="0" cy="0"/>
        </a:xfrm>
      </p:grpSpPr>
      <p:sp>
        <p:nvSpPr>
          <p:cNvPr id="357" name="Google Shape;357;p132"/>
          <p:cNvSpPr txBox="1">
            <a:spLocks noGrp="1"/>
          </p:cNvSpPr>
          <p:nvPr>
            <p:ph type="title"/>
          </p:nvPr>
        </p:nvSpPr>
        <p:spPr>
          <a:xfrm>
            <a:off x="963084" y="4406901"/>
            <a:ext cx="10363200" cy="61555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8" name="Google Shape;358;p132"/>
          <p:cNvSpPr txBox="1">
            <a:spLocks noGrp="1"/>
          </p:cNvSpPr>
          <p:nvPr>
            <p:ph type="body" idx="1"/>
          </p:nvPr>
        </p:nvSpPr>
        <p:spPr>
          <a:xfrm>
            <a:off x="963084" y="2906713"/>
            <a:ext cx="10363200" cy="1500187"/>
          </a:xfrm>
          <a:prstGeom prst="rect">
            <a:avLst/>
          </a:prstGeom>
          <a:noFill/>
          <a:ln>
            <a:noFill/>
          </a:ln>
        </p:spPr>
        <p:txBody>
          <a:bodyPr spcFirstLastPara="1" wrap="square" lIns="0" tIns="0" rIns="0" bIns="0" anchor="b" anchorCtr="0">
            <a:normAutofit/>
          </a:bodyPr>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None/>
              <a:defRPr sz="1400"/>
            </a:lvl6pPr>
            <a:lvl7pPr marL="3200400" lvl="6" indent="-228600" algn="l">
              <a:spcBef>
                <a:spcPts val="280"/>
              </a:spcBef>
              <a:spcAft>
                <a:spcPts val="0"/>
              </a:spcAft>
              <a:buClr>
                <a:schemeClr val="dk1"/>
              </a:buClr>
              <a:buSzPts val="1400"/>
              <a:buNone/>
              <a:defRPr sz="1400"/>
            </a:lvl7pPr>
            <a:lvl8pPr marL="3657600" lvl="7" indent="-228600" algn="l">
              <a:spcBef>
                <a:spcPts val="280"/>
              </a:spcBef>
              <a:spcAft>
                <a:spcPts val="0"/>
              </a:spcAft>
              <a:buClr>
                <a:schemeClr val="dk1"/>
              </a:buClr>
              <a:buSzPts val="1400"/>
              <a:buNone/>
              <a:defRPr sz="1400"/>
            </a:lvl8pPr>
            <a:lvl9pPr marL="4114800" lvl="8" indent="-228600" algn="l">
              <a:spcBef>
                <a:spcPts val="280"/>
              </a:spcBef>
              <a:spcAft>
                <a:spcPts val="0"/>
              </a:spcAft>
              <a:buClr>
                <a:schemeClr val="dk1"/>
              </a:buClr>
              <a:buSzPts val="1400"/>
              <a:buNone/>
              <a:defRPr sz="1400"/>
            </a:lvl9pPr>
          </a:lstStyle>
          <a:p>
            <a:endParaRPr/>
          </a:p>
        </p:txBody>
      </p:sp>
      <p:sp>
        <p:nvSpPr>
          <p:cNvPr id="359" name="Google Shape;359;p132"/>
          <p:cNvSpPr txBox="1">
            <a:spLocks noGrp="1"/>
          </p:cNvSpPr>
          <p:nvPr>
            <p:ph type="ftr" idx="11"/>
          </p:nvPr>
        </p:nvSpPr>
        <p:spPr>
          <a:xfrm>
            <a:off x="241300" y="6424613"/>
            <a:ext cx="8128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0"/>
        <p:cNvGrpSpPr/>
        <p:nvPr/>
      </p:nvGrpSpPr>
      <p:grpSpPr>
        <a:xfrm>
          <a:off x="0" y="0"/>
          <a:ext cx="0" cy="0"/>
          <a:chOff x="0" y="0"/>
          <a:chExt cx="0" cy="0"/>
        </a:xfrm>
      </p:grpSpPr>
      <p:sp>
        <p:nvSpPr>
          <p:cNvPr id="361" name="Google Shape;361;p133"/>
          <p:cNvSpPr txBox="1">
            <a:spLocks noGrp="1"/>
          </p:cNvSpPr>
          <p:nvPr>
            <p:ph type="title"/>
          </p:nvPr>
        </p:nvSpPr>
        <p:spPr>
          <a:xfrm>
            <a:off x="609600" y="356613"/>
            <a:ext cx="88392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2" name="Google Shape;362;p133"/>
          <p:cNvSpPr txBox="1">
            <a:spLocks noGrp="1"/>
          </p:cNvSpPr>
          <p:nvPr>
            <p:ph type="body" idx="1"/>
          </p:nvPr>
        </p:nvSpPr>
        <p:spPr>
          <a:xfrm>
            <a:off x="838200" y="1825625"/>
            <a:ext cx="5181600" cy="4351338"/>
          </a:xfrm>
          <a:prstGeom prst="rect">
            <a:avLst/>
          </a:prstGeom>
          <a:noFill/>
          <a:ln>
            <a:noFill/>
          </a:ln>
        </p:spPr>
        <p:txBody>
          <a:bodyPr spcFirstLastPara="1" wrap="square" lIns="0" tIns="0" rIns="0" bIns="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3" name="Google Shape;363;p133"/>
          <p:cNvSpPr txBox="1">
            <a:spLocks noGrp="1"/>
          </p:cNvSpPr>
          <p:nvPr>
            <p:ph type="body" idx="2"/>
          </p:nvPr>
        </p:nvSpPr>
        <p:spPr>
          <a:xfrm>
            <a:off x="6172200" y="1825625"/>
            <a:ext cx="5181600" cy="4351338"/>
          </a:xfrm>
          <a:prstGeom prst="rect">
            <a:avLst/>
          </a:prstGeom>
          <a:noFill/>
          <a:ln>
            <a:noFill/>
          </a:ln>
        </p:spPr>
        <p:txBody>
          <a:bodyPr spcFirstLastPara="1" wrap="square" lIns="0" tIns="0" rIns="0" bIns="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4" name="Google Shape;364;p13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5" name="Google Shape;365;p13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6" name="Google Shape;366;p13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7"/>
        <p:cNvGrpSpPr/>
        <p:nvPr/>
      </p:nvGrpSpPr>
      <p:grpSpPr>
        <a:xfrm>
          <a:off x="0" y="0"/>
          <a:ext cx="0" cy="0"/>
          <a:chOff x="0" y="0"/>
          <a:chExt cx="0" cy="0"/>
        </a:xfrm>
      </p:grpSpPr>
      <p:sp>
        <p:nvSpPr>
          <p:cNvPr id="368" name="Google Shape;368;p13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9" name="Google Shape;369;p13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0" name="Google Shape;370;p13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Line Title + Content">
  <p:cSld name="1-Line Title + Content">
    <p:spTree>
      <p:nvGrpSpPr>
        <p:cNvPr id="1" name="Shape 32"/>
        <p:cNvGrpSpPr/>
        <p:nvPr/>
      </p:nvGrpSpPr>
      <p:grpSpPr>
        <a:xfrm>
          <a:off x="0" y="0"/>
          <a:ext cx="0" cy="0"/>
          <a:chOff x="0" y="0"/>
          <a:chExt cx="0" cy="0"/>
        </a:xfrm>
      </p:grpSpPr>
      <p:sp>
        <p:nvSpPr>
          <p:cNvPr id="33" name="Google Shape;33;p83"/>
          <p:cNvSpPr/>
          <p:nvPr/>
        </p:nvSpPr>
        <p:spPr>
          <a:xfrm>
            <a:off x="0" y="987552"/>
            <a:ext cx="12192000" cy="58704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 name="Google Shape;34;p83"/>
          <p:cNvSpPr txBox="1">
            <a:spLocks noGrp="1"/>
          </p:cNvSpPr>
          <p:nvPr>
            <p:ph type="title"/>
          </p:nvPr>
        </p:nvSpPr>
        <p:spPr>
          <a:xfrm>
            <a:off x="609600" y="356614"/>
            <a:ext cx="8839200" cy="3847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3"/>
          <p:cNvSpPr txBox="1">
            <a:spLocks noGrp="1"/>
          </p:cNvSpPr>
          <p:nvPr>
            <p:ph type="body" idx="1"/>
          </p:nvPr>
        </p:nvSpPr>
        <p:spPr>
          <a:xfrm>
            <a:off x="609600" y="1371598"/>
            <a:ext cx="10972800" cy="1392176"/>
          </a:xfrm>
          <a:prstGeom prst="rect">
            <a:avLst/>
          </a:prstGeom>
          <a:noFill/>
          <a:ln>
            <a:noFill/>
          </a:ln>
        </p:spPr>
        <p:txBody>
          <a:bodyPr spcFirstLastPara="1" wrap="square" lIns="0" tIns="0" rIns="0" bIns="0" anchor="t" anchorCtr="0">
            <a:spAutoFit/>
          </a:bodyPr>
          <a:lstStyle>
            <a:lvl1pPr marL="457200" lvl="0" indent="-355600" algn="l">
              <a:lnSpc>
                <a:spcPct val="90000"/>
              </a:lnSpc>
              <a:spcBef>
                <a:spcPts val="1000"/>
              </a:spcBef>
              <a:spcAft>
                <a:spcPts val="0"/>
              </a:spcAft>
              <a:buClr>
                <a:schemeClr val="dk1"/>
              </a:buClr>
              <a:buSzPts val="2000"/>
              <a:buChar char="•"/>
              <a:defRPr sz="20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sz="1800">
                <a:latin typeface="Arial"/>
                <a:ea typeface="Arial"/>
                <a:cs typeface="Arial"/>
                <a:sym typeface="Arial"/>
              </a:defRPr>
            </a:lvl2pPr>
            <a:lvl3pPr marL="1371600" lvl="2" indent="-330200" algn="l">
              <a:lnSpc>
                <a:spcPct val="90000"/>
              </a:lnSpc>
              <a:spcBef>
                <a:spcPts val="500"/>
              </a:spcBef>
              <a:spcAft>
                <a:spcPts val="0"/>
              </a:spcAft>
              <a:buClr>
                <a:schemeClr val="dk1"/>
              </a:buClr>
              <a:buSzPts val="1600"/>
              <a:buChar char="•"/>
              <a:defRPr sz="1600">
                <a:latin typeface="Arial"/>
                <a:ea typeface="Arial"/>
                <a:cs typeface="Arial"/>
                <a:sym typeface="Arial"/>
              </a:defRPr>
            </a:lvl3pPr>
            <a:lvl4pPr marL="1828800" lvl="3" indent="-317500" algn="l">
              <a:lnSpc>
                <a:spcPct val="90000"/>
              </a:lnSpc>
              <a:spcBef>
                <a:spcPts val="500"/>
              </a:spcBef>
              <a:spcAft>
                <a:spcPts val="0"/>
              </a:spcAft>
              <a:buClr>
                <a:schemeClr val="dk1"/>
              </a:buClr>
              <a:buSzPts val="1400"/>
              <a:buChar char="•"/>
              <a:defRPr sz="1400">
                <a:latin typeface="Arial"/>
                <a:ea typeface="Arial"/>
                <a:cs typeface="Arial"/>
                <a:sym typeface="Arial"/>
              </a:defRPr>
            </a:lvl4pPr>
            <a:lvl5pPr marL="2286000" lvl="4" indent="-317500" algn="l">
              <a:lnSpc>
                <a:spcPct val="90000"/>
              </a:lnSpc>
              <a:spcBef>
                <a:spcPts val="500"/>
              </a:spcBef>
              <a:spcAft>
                <a:spcPts val="0"/>
              </a:spcAft>
              <a:buClr>
                <a:schemeClr val="dk1"/>
              </a:buClr>
              <a:buSzPts val="1400"/>
              <a:buChar char="•"/>
              <a:defRPr sz="14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707276"/>
                </a:solidFill>
                <a:latin typeface="Arial"/>
                <a:ea typeface="Arial"/>
                <a:cs typeface="Arial"/>
                <a:sym typeface="Arial"/>
              </a:defRPr>
            </a:lvl1pPr>
            <a:lvl2pPr marL="0" marR="0" lvl="1" indent="0" algn="l" rtl="0">
              <a:spcBef>
                <a:spcPts val="0"/>
              </a:spcBef>
              <a:buNone/>
              <a:defRPr sz="1800">
                <a:solidFill>
                  <a:srgbClr val="707276"/>
                </a:solidFill>
                <a:latin typeface="Arial"/>
                <a:ea typeface="Arial"/>
                <a:cs typeface="Arial"/>
                <a:sym typeface="Arial"/>
              </a:defRPr>
            </a:lvl2pPr>
            <a:lvl3pPr marL="0" marR="0" lvl="2" indent="0" algn="l" rtl="0">
              <a:spcBef>
                <a:spcPts val="0"/>
              </a:spcBef>
              <a:buNone/>
              <a:defRPr sz="1800">
                <a:solidFill>
                  <a:srgbClr val="707276"/>
                </a:solidFill>
                <a:latin typeface="Arial"/>
                <a:ea typeface="Arial"/>
                <a:cs typeface="Arial"/>
                <a:sym typeface="Arial"/>
              </a:defRPr>
            </a:lvl3pPr>
            <a:lvl4pPr marL="0" marR="0" lvl="3" indent="0" algn="l" rtl="0">
              <a:spcBef>
                <a:spcPts val="0"/>
              </a:spcBef>
              <a:buNone/>
              <a:defRPr sz="1800">
                <a:solidFill>
                  <a:srgbClr val="707276"/>
                </a:solidFill>
                <a:latin typeface="Arial"/>
                <a:ea typeface="Arial"/>
                <a:cs typeface="Arial"/>
                <a:sym typeface="Arial"/>
              </a:defRPr>
            </a:lvl4pPr>
            <a:lvl5pPr marL="0" marR="0" lvl="4" indent="0" algn="l" rtl="0">
              <a:spcBef>
                <a:spcPts val="0"/>
              </a:spcBef>
              <a:buNone/>
              <a:defRPr sz="1800">
                <a:solidFill>
                  <a:srgbClr val="707276"/>
                </a:solidFill>
                <a:latin typeface="Arial"/>
                <a:ea typeface="Arial"/>
                <a:cs typeface="Arial"/>
                <a:sym typeface="Arial"/>
              </a:defRPr>
            </a:lvl5pPr>
            <a:lvl6pPr marL="0" marR="0" lvl="5" indent="0" algn="l" rtl="0">
              <a:spcBef>
                <a:spcPts val="0"/>
              </a:spcBef>
              <a:buNone/>
              <a:defRPr sz="1800">
                <a:solidFill>
                  <a:srgbClr val="707276"/>
                </a:solidFill>
                <a:latin typeface="Arial"/>
                <a:ea typeface="Arial"/>
                <a:cs typeface="Arial"/>
                <a:sym typeface="Arial"/>
              </a:defRPr>
            </a:lvl6pPr>
            <a:lvl7pPr marL="0" marR="0" lvl="6" indent="0" algn="l" rtl="0">
              <a:spcBef>
                <a:spcPts val="0"/>
              </a:spcBef>
              <a:buNone/>
              <a:defRPr sz="1800">
                <a:solidFill>
                  <a:srgbClr val="707276"/>
                </a:solidFill>
                <a:latin typeface="Arial"/>
                <a:ea typeface="Arial"/>
                <a:cs typeface="Arial"/>
                <a:sym typeface="Arial"/>
              </a:defRPr>
            </a:lvl7pPr>
            <a:lvl8pPr marL="0" marR="0" lvl="7" indent="0" algn="l" rtl="0">
              <a:spcBef>
                <a:spcPts val="0"/>
              </a:spcBef>
              <a:buNone/>
              <a:defRPr sz="1800">
                <a:solidFill>
                  <a:srgbClr val="707276"/>
                </a:solidFill>
                <a:latin typeface="Arial"/>
                <a:ea typeface="Arial"/>
                <a:cs typeface="Arial"/>
                <a:sym typeface="Arial"/>
              </a:defRPr>
            </a:lvl8pPr>
            <a:lvl9pPr marL="0" marR="0" lvl="8" indent="0" algn="l" rtl="0">
              <a:spcBef>
                <a:spcPts val="0"/>
              </a:spcBef>
              <a:buNone/>
              <a:defRPr sz="1800">
                <a:solidFill>
                  <a:srgbClr val="707276"/>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4"/>
        <p:cNvGrpSpPr/>
        <p:nvPr/>
      </p:nvGrpSpPr>
      <p:grpSpPr>
        <a:xfrm>
          <a:off x="0" y="0"/>
          <a:ext cx="0" cy="0"/>
          <a:chOff x="0" y="0"/>
          <a:chExt cx="0" cy="0"/>
        </a:xfrm>
      </p:grpSpPr>
      <p:sp>
        <p:nvSpPr>
          <p:cNvPr id="45" name="Google Shape;45;p89"/>
          <p:cNvSpPr txBox="1">
            <a:spLocks noGrp="1"/>
          </p:cNvSpPr>
          <p:nvPr>
            <p:ph type="ctrTitle"/>
          </p:nvPr>
        </p:nvSpPr>
        <p:spPr>
          <a:xfrm>
            <a:off x="1495425" y="1712913"/>
            <a:ext cx="91440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4400"/>
              <a:buFont typeface="Tahoma"/>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89"/>
          <p:cNvSpPr txBox="1">
            <a:spLocks noGrp="1"/>
          </p:cNvSpPr>
          <p:nvPr>
            <p:ph type="subTitle" idx="1"/>
          </p:nvPr>
        </p:nvSpPr>
        <p:spPr>
          <a:xfrm>
            <a:off x="1495425" y="419258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ahoma"/>
                <a:ea typeface="Tahoma"/>
                <a:cs typeface="Tahoma"/>
                <a:sym typeface="Tahoma"/>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7" name="Google Shape;47;p89"/>
          <p:cNvSpPr txBox="1"/>
          <p:nvPr/>
        </p:nvSpPr>
        <p:spPr>
          <a:xfrm>
            <a:off x="6454323" y="533470"/>
            <a:ext cx="5491028"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rgbClr val="3F3F3F"/>
                </a:solidFill>
                <a:latin typeface="Tahoma"/>
                <a:ea typeface="Tahoma"/>
                <a:cs typeface="Tahoma"/>
                <a:sym typeface="Tahoma"/>
              </a:rPr>
              <a:t>Center for Global Sustainability</a:t>
            </a:r>
            <a:endParaRPr/>
          </a:p>
          <a:p>
            <a:pPr marL="0" marR="0" lvl="0" indent="0" algn="r" rtl="0">
              <a:spcBef>
                <a:spcPts val="0"/>
              </a:spcBef>
              <a:spcAft>
                <a:spcPts val="0"/>
              </a:spcAft>
              <a:buNone/>
            </a:pPr>
            <a:r>
              <a:rPr lang="en-US" sz="1600" b="1">
                <a:solidFill>
                  <a:srgbClr val="C00000"/>
                </a:solidFill>
                <a:latin typeface="Tahoma"/>
                <a:ea typeface="Tahoma"/>
                <a:cs typeface="Tahoma"/>
                <a:sym typeface="Tahoma"/>
              </a:rPr>
              <a:t>Analytics for Ambition | Collective Action</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90"/>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4"/>
        <p:cNvGrpSpPr/>
        <p:nvPr/>
      </p:nvGrpSpPr>
      <p:grpSpPr>
        <a:xfrm>
          <a:off x="0" y="0"/>
          <a:ext cx="0" cy="0"/>
          <a:chOff x="0" y="0"/>
          <a:chExt cx="0" cy="0"/>
        </a:xfrm>
      </p:grpSpPr>
      <p:sp>
        <p:nvSpPr>
          <p:cNvPr id="185" name="Google Shape;185;p82"/>
          <p:cNvSpPr txBox="1">
            <a:spLocks noGrp="1"/>
          </p:cNvSpPr>
          <p:nvPr>
            <p:ph type="title"/>
          </p:nvPr>
        </p:nvSpPr>
        <p:spPr>
          <a:xfrm>
            <a:off x="609600" y="356613"/>
            <a:ext cx="88392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82"/>
          <p:cNvSpPr txBox="1">
            <a:spLocks noGrp="1"/>
          </p:cNvSpPr>
          <p:nvPr>
            <p:ph type="ftr" idx="11"/>
          </p:nvPr>
        </p:nvSpPr>
        <p:spPr>
          <a:xfrm>
            <a:off x="241300" y="6424613"/>
            <a:ext cx="8128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Line Title + Content">
  <p:cSld name="1-Line Title + Content">
    <p:spTree>
      <p:nvGrpSpPr>
        <p:cNvPr id="1" name="Shape 187"/>
        <p:cNvGrpSpPr/>
        <p:nvPr/>
      </p:nvGrpSpPr>
      <p:grpSpPr>
        <a:xfrm>
          <a:off x="0" y="0"/>
          <a:ext cx="0" cy="0"/>
          <a:chOff x="0" y="0"/>
          <a:chExt cx="0" cy="0"/>
        </a:xfrm>
      </p:grpSpPr>
      <p:sp>
        <p:nvSpPr>
          <p:cNvPr id="188" name="Google Shape;188;p92"/>
          <p:cNvSpPr txBox="1">
            <a:spLocks noGrp="1"/>
          </p:cNvSpPr>
          <p:nvPr>
            <p:ph type="title"/>
          </p:nvPr>
        </p:nvSpPr>
        <p:spPr>
          <a:xfrm>
            <a:off x="609600" y="356613"/>
            <a:ext cx="8839200" cy="384721"/>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92"/>
          <p:cNvSpPr txBox="1">
            <a:spLocks noGrp="1"/>
          </p:cNvSpPr>
          <p:nvPr>
            <p:ph type="body" idx="1"/>
          </p:nvPr>
        </p:nvSpPr>
        <p:spPr>
          <a:xfrm>
            <a:off x="609600" y="1371598"/>
            <a:ext cx="10972800" cy="1452705"/>
          </a:xfrm>
          <a:prstGeom prst="rect">
            <a:avLst/>
          </a:prstGeom>
          <a:noFill/>
          <a:ln>
            <a:noFill/>
          </a:ln>
        </p:spPr>
        <p:txBody>
          <a:bodyPr spcFirstLastPara="1" wrap="square" lIns="0" tIns="0" rIns="0" bIns="0" anchor="t" anchorCtr="0">
            <a:spAutoFit/>
          </a:bodyPr>
          <a:lstStyle>
            <a:lvl1pPr marL="457200" lvl="0" indent="-355600" algn="l">
              <a:spcBef>
                <a:spcPts val="400"/>
              </a:spcBef>
              <a:spcAft>
                <a:spcPts val="0"/>
              </a:spcAft>
              <a:buClr>
                <a:schemeClr val="dk1"/>
              </a:buClr>
              <a:buSzPts val="2000"/>
              <a:buFont typeface="Arial"/>
              <a:buChar char="•"/>
              <a:defRPr sz="2000">
                <a:latin typeface="Arial"/>
                <a:ea typeface="Arial"/>
                <a:cs typeface="Arial"/>
                <a:sym typeface="Arial"/>
              </a:defRPr>
            </a:lvl1pPr>
            <a:lvl2pPr marL="914400" lvl="1" indent="-342900" algn="l">
              <a:spcBef>
                <a:spcPts val="360"/>
              </a:spcBef>
              <a:spcAft>
                <a:spcPts val="0"/>
              </a:spcAft>
              <a:buClr>
                <a:schemeClr val="dk1"/>
              </a:buClr>
              <a:buSzPts val="1800"/>
              <a:buFont typeface="Arial"/>
              <a:buChar char="•"/>
              <a:defRPr sz="1800">
                <a:latin typeface="Arial"/>
                <a:ea typeface="Arial"/>
                <a:cs typeface="Arial"/>
                <a:sym typeface="Arial"/>
              </a:defRPr>
            </a:lvl2pPr>
            <a:lvl3pPr marL="1371600" lvl="2" indent="-330200" algn="l">
              <a:spcBef>
                <a:spcPts val="320"/>
              </a:spcBef>
              <a:spcAft>
                <a:spcPts val="0"/>
              </a:spcAft>
              <a:buClr>
                <a:schemeClr val="dk1"/>
              </a:buClr>
              <a:buSzPts val="1600"/>
              <a:buFont typeface="Arial"/>
              <a:buChar char="•"/>
              <a:defRPr sz="1600">
                <a:latin typeface="Arial"/>
                <a:ea typeface="Arial"/>
                <a:cs typeface="Arial"/>
                <a:sym typeface="Arial"/>
              </a:defRPr>
            </a:lvl3pPr>
            <a:lvl4pPr marL="1828800" lvl="3" indent="-317500" algn="l">
              <a:spcBef>
                <a:spcPts val="280"/>
              </a:spcBef>
              <a:spcAft>
                <a:spcPts val="0"/>
              </a:spcAft>
              <a:buClr>
                <a:schemeClr val="dk1"/>
              </a:buClr>
              <a:buSzPts val="1400"/>
              <a:buFont typeface="Arial"/>
              <a:buChar char="•"/>
              <a:defRPr sz="1400">
                <a:latin typeface="Arial"/>
                <a:ea typeface="Arial"/>
                <a:cs typeface="Arial"/>
                <a:sym typeface="Arial"/>
              </a:defRPr>
            </a:lvl4pPr>
            <a:lvl5pPr marL="2286000" lvl="4" indent="-317500" algn="l">
              <a:spcBef>
                <a:spcPts val="280"/>
              </a:spcBef>
              <a:spcAft>
                <a:spcPts val="0"/>
              </a:spcAft>
              <a:buClr>
                <a:schemeClr val="dk1"/>
              </a:buClr>
              <a:buSzPts val="1400"/>
              <a:buFont typeface="Arial"/>
              <a:buChar char="•"/>
              <a:defRPr sz="140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0" name="Google Shape;190;p9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1" name="Google Shape;191;p9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2" name="Google Shape;192;p9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707276"/>
                </a:solidFill>
                <a:latin typeface="Calibri"/>
                <a:ea typeface="Calibri"/>
                <a:cs typeface="Calibri"/>
                <a:sym typeface="Calibri"/>
              </a:defRPr>
            </a:lvl1pPr>
            <a:lvl2pPr marL="0" marR="0" lvl="1" indent="0" algn="l" rtl="0">
              <a:spcBef>
                <a:spcPts val="0"/>
              </a:spcBef>
              <a:buNone/>
              <a:defRPr sz="1800">
                <a:solidFill>
                  <a:srgbClr val="707276"/>
                </a:solidFill>
                <a:latin typeface="Calibri"/>
                <a:ea typeface="Calibri"/>
                <a:cs typeface="Calibri"/>
                <a:sym typeface="Calibri"/>
              </a:defRPr>
            </a:lvl2pPr>
            <a:lvl3pPr marL="0" marR="0" lvl="2" indent="0" algn="l" rtl="0">
              <a:spcBef>
                <a:spcPts val="0"/>
              </a:spcBef>
              <a:buNone/>
              <a:defRPr sz="1800">
                <a:solidFill>
                  <a:srgbClr val="707276"/>
                </a:solidFill>
                <a:latin typeface="Calibri"/>
                <a:ea typeface="Calibri"/>
                <a:cs typeface="Calibri"/>
                <a:sym typeface="Calibri"/>
              </a:defRPr>
            </a:lvl3pPr>
            <a:lvl4pPr marL="0" marR="0" lvl="3" indent="0" algn="l" rtl="0">
              <a:spcBef>
                <a:spcPts val="0"/>
              </a:spcBef>
              <a:buNone/>
              <a:defRPr sz="1800">
                <a:solidFill>
                  <a:srgbClr val="707276"/>
                </a:solidFill>
                <a:latin typeface="Calibri"/>
                <a:ea typeface="Calibri"/>
                <a:cs typeface="Calibri"/>
                <a:sym typeface="Calibri"/>
              </a:defRPr>
            </a:lvl4pPr>
            <a:lvl5pPr marL="0" marR="0" lvl="4" indent="0" algn="l" rtl="0">
              <a:spcBef>
                <a:spcPts val="0"/>
              </a:spcBef>
              <a:buNone/>
              <a:defRPr sz="1800">
                <a:solidFill>
                  <a:srgbClr val="707276"/>
                </a:solidFill>
                <a:latin typeface="Calibri"/>
                <a:ea typeface="Calibri"/>
                <a:cs typeface="Calibri"/>
                <a:sym typeface="Calibri"/>
              </a:defRPr>
            </a:lvl5pPr>
            <a:lvl6pPr marL="0" marR="0" lvl="5" indent="0" algn="l" rtl="0">
              <a:spcBef>
                <a:spcPts val="0"/>
              </a:spcBef>
              <a:buNone/>
              <a:defRPr sz="1800">
                <a:solidFill>
                  <a:srgbClr val="707276"/>
                </a:solidFill>
                <a:latin typeface="Calibri"/>
                <a:ea typeface="Calibri"/>
                <a:cs typeface="Calibri"/>
                <a:sym typeface="Calibri"/>
              </a:defRPr>
            </a:lvl6pPr>
            <a:lvl7pPr marL="0" marR="0" lvl="6" indent="0" algn="l" rtl="0">
              <a:spcBef>
                <a:spcPts val="0"/>
              </a:spcBef>
              <a:buNone/>
              <a:defRPr sz="1800">
                <a:solidFill>
                  <a:srgbClr val="707276"/>
                </a:solidFill>
                <a:latin typeface="Calibri"/>
                <a:ea typeface="Calibri"/>
                <a:cs typeface="Calibri"/>
                <a:sym typeface="Calibri"/>
              </a:defRPr>
            </a:lvl7pPr>
            <a:lvl8pPr marL="0" marR="0" lvl="7" indent="0" algn="l" rtl="0">
              <a:spcBef>
                <a:spcPts val="0"/>
              </a:spcBef>
              <a:buNone/>
              <a:defRPr sz="1800">
                <a:solidFill>
                  <a:srgbClr val="707276"/>
                </a:solidFill>
                <a:latin typeface="Calibri"/>
                <a:ea typeface="Calibri"/>
                <a:cs typeface="Calibri"/>
                <a:sym typeface="Calibri"/>
              </a:defRPr>
            </a:lvl8pPr>
            <a:lvl9pPr marL="0" marR="0" lvl="8" indent="0" algn="l" rtl="0">
              <a:spcBef>
                <a:spcPts val="0"/>
              </a:spcBef>
              <a:buNone/>
              <a:defRPr sz="1800">
                <a:solidFill>
                  <a:srgbClr val="707276"/>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5"/>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Google Shape;11;p75"/>
          <p:cNvSpPr/>
          <p:nvPr/>
        </p:nvSpPr>
        <p:spPr>
          <a:xfrm>
            <a:off x="-2313" y="2507"/>
            <a:ext cx="274216" cy="6858000"/>
          </a:xfrm>
          <a:prstGeom prst="rect">
            <a:avLst/>
          </a:prstGeom>
          <a:solidFill>
            <a:srgbClr val="B30D1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 name="Google Shape;12;p75" descr="Flag of Maryland.svg"/>
          <p:cNvPicPr preferRelativeResize="0"/>
          <p:nvPr/>
        </p:nvPicPr>
        <p:blipFill rotWithShape="1">
          <a:blip r:embed="rId9">
            <a:alphaModFix/>
          </a:blip>
          <a:srcRect/>
          <a:stretch/>
        </p:blipFill>
        <p:spPr>
          <a:xfrm rot="5400000">
            <a:off x="-277843" y="6308142"/>
            <a:ext cx="825500" cy="274215"/>
          </a:xfrm>
          <a:prstGeom prst="rect">
            <a:avLst/>
          </a:prstGeom>
          <a:noFill/>
          <a:ln>
            <a:noFill/>
          </a:ln>
        </p:spPr>
      </p:pic>
      <p:pic>
        <p:nvPicPr>
          <p:cNvPr id="13" name="Google Shape;13;p75" descr="Flag of Maryland.svg"/>
          <p:cNvPicPr preferRelativeResize="0"/>
          <p:nvPr/>
        </p:nvPicPr>
        <p:blipFill rotWithShape="1">
          <a:blip r:embed="rId9">
            <a:alphaModFix/>
          </a:blip>
          <a:srcRect/>
          <a:stretch/>
        </p:blipFill>
        <p:spPr>
          <a:xfrm rot="-5400000">
            <a:off x="-277844" y="279509"/>
            <a:ext cx="825501" cy="274215"/>
          </a:xfrm>
          <a:prstGeom prst="rect">
            <a:avLst/>
          </a:prstGeom>
          <a:noFill/>
          <a:ln>
            <a:noFill/>
          </a:ln>
        </p:spPr>
      </p:pic>
      <p:sp>
        <p:nvSpPr>
          <p:cNvPr id="14" name="Google Shape;14;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3200"/>
              <a:buFont typeface="Tahoma"/>
              <a:buNone/>
              <a:defRPr sz="3200" b="1" i="0" u="none" strike="noStrike" cap="none">
                <a:solidFill>
                  <a:schemeClr val="dk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75"/>
          <p:cNvSpPr txBox="1"/>
          <p:nvPr/>
        </p:nvSpPr>
        <p:spPr>
          <a:xfrm>
            <a:off x="9410700" y="640043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81"/>
          <p:cNvSpPr txBox="1">
            <a:spLocks noGrp="1"/>
          </p:cNvSpPr>
          <p:nvPr>
            <p:ph type="title"/>
          </p:nvPr>
        </p:nvSpPr>
        <p:spPr>
          <a:xfrm>
            <a:off x="609600" y="356613"/>
            <a:ext cx="8839200" cy="492443"/>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Clr>
                <a:srgbClr val="D57500"/>
              </a:buClr>
              <a:buSzPts val="3200"/>
              <a:buFont typeface="Arial"/>
              <a:buNone/>
              <a:defRPr sz="3200" b="1" i="0" u="none" strike="noStrike" cap="none">
                <a:solidFill>
                  <a:srgbClr val="D575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3" name="Google Shape;183;p81"/>
          <p:cNvSpPr txBox="1">
            <a:spLocks noGrp="1"/>
          </p:cNvSpPr>
          <p:nvPr>
            <p:ph type="body" idx="1"/>
          </p:nvPr>
        </p:nvSpPr>
        <p:spPr>
          <a:xfrm>
            <a:off x="609600" y="1828800"/>
            <a:ext cx="10972800" cy="4343400"/>
          </a:xfrm>
          <a:prstGeom prst="rect">
            <a:avLst/>
          </a:prstGeom>
          <a:noFill/>
          <a:ln>
            <a:noFill/>
          </a:ln>
        </p:spPr>
        <p:txBody>
          <a:bodyPr spcFirstLastPara="1" wrap="square" lIns="0" tIns="0" rIns="0" bIns="0" anchor="t" anchorCtr="0">
            <a:norm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6" r:id="rId1"/>
    <p:sldLayoutId id="2147483689" r:id="rId2"/>
    <p:sldLayoutId id="2147483690" r:id="rId3"/>
    <p:sldLayoutId id="2147483691" r:id="rId4"/>
    <p:sldLayoutId id="2147483692" r:id="rId5"/>
    <p:sldLayoutId id="2147483693" r:id="rId6"/>
    <p:sldLayoutId id="2147483694" r:id="rId7"/>
    <p:sldLayoutId id="2147483695" r:id="rId8"/>
    <p:sldLayoutId id="2147483708" r:id="rId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
        <p:cNvGrpSpPr/>
        <p:nvPr/>
      </p:nvGrpSpPr>
      <p:grpSpPr>
        <a:xfrm>
          <a:off x="0" y="0"/>
          <a:ext cx="0" cy="0"/>
          <a:chOff x="0" y="0"/>
          <a:chExt cx="0" cy="0"/>
        </a:xfrm>
      </p:grpSpPr>
      <p:sp>
        <p:nvSpPr>
          <p:cNvPr id="319" name="Google Shape;319;p123"/>
          <p:cNvSpPr txBox="1">
            <a:spLocks noGrp="1"/>
          </p:cNvSpPr>
          <p:nvPr>
            <p:ph type="title"/>
          </p:nvPr>
        </p:nvSpPr>
        <p:spPr>
          <a:xfrm>
            <a:off x="609600" y="356613"/>
            <a:ext cx="8839200" cy="492443"/>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Clr>
                <a:srgbClr val="D57500"/>
              </a:buClr>
              <a:buSzPts val="3200"/>
              <a:buFont typeface="Arial"/>
              <a:buNone/>
              <a:defRPr sz="3200" b="1" i="0" u="none" strike="noStrike" cap="none">
                <a:solidFill>
                  <a:srgbClr val="D575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0" name="Google Shape;320;p123"/>
          <p:cNvSpPr txBox="1">
            <a:spLocks noGrp="1"/>
          </p:cNvSpPr>
          <p:nvPr>
            <p:ph type="body" idx="1"/>
          </p:nvPr>
        </p:nvSpPr>
        <p:spPr>
          <a:xfrm>
            <a:off x="609600" y="1828800"/>
            <a:ext cx="10972800" cy="4343400"/>
          </a:xfrm>
          <a:prstGeom prst="rect">
            <a:avLst/>
          </a:prstGeom>
          <a:noFill/>
          <a:ln>
            <a:noFill/>
          </a:ln>
        </p:spPr>
        <p:txBody>
          <a:bodyPr spcFirstLastPara="1" wrap="square" lIns="0" tIns="0" rIns="0" bIns="0" anchor="t" anchorCtr="0">
            <a:norm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jgcri.github.io/gcims_integration/software.html"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jgcri.github.io/khan-etal_2022_tethysSSPRCP/index.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gupubs.onlinelibrary.wiley.com/doi/full/10.1029/2017RG000591#rog20164-bib-020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nature.com/articles/s41558-020-00949-9"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iopscience.iop.org/article/10.1088/1748-9326/aabf45/meta" TargetMode="External"/><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agupubs.onlinelibrary.wiley.com/doi/full/10.1029/2020EF001970" TargetMode="External"/><Relationship Id="rId7" Type="http://schemas.openxmlformats.org/officeDocument/2006/relationships/image" Target="../media/image41.png"/><Relationship Id="rId2" Type="http://schemas.openxmlformats.org/officeDocument/2006/relationships/hyperlink" Target="https://link.springer.com/article/10.1007/s10113-021-01775-1"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iopscience.iop.org/article/10.1088/1748-9326/ab9389" TargetMode="External"/><Relationship Id="rId4" Type="http://schemas.openxmlformats.org/officeDocument/2006/relationships/hyperlink" Target="https://gmd.copernicus.org/articles/15/2533/2022/" TargetMode="External"/><Relationship Id="rId9" Type="http://schemas.openxmlformats.org/officeDocument/2006/relationships/image" Target="../media/image43.jpeg"/></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hyperlink" Target="https://www.britannica.com/biography/Edward-Lorenz" TargetMode="External"/><Relationship Id="rId7" Type="http://schemas.openxmlformats.org/officeDocument/2006/relationships/hyperlink" Target="https://en.wikipedia.org/wiki/Butterfly_effec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science.howstuffworks.com/math-concepts/butterfly-effect.htm" TargetMode="External"/><Relationship Id="rId5" Type="http://schemas.openxmlformats.org/officeDocument/2006/relationships/image" Target="../media/image4.png"/><Relationship Id="rId4" Type="http://schemas.openxmlformats.org/officeDocument/2006/relationships/hyperlink" Target="http://archive.boston.com/bostonglobe/ideas/articles/2008/06/08/the_meaning_of_the_butterfly/?page=2"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iopscience.iop.org/article/10.1088/1748-9326/ab9389" TargetMode="External"/><Relationship Id="rId2" Type="http://schemas.openxmlformats.org/officeDocument/2006/relationships/image" Target="../media/image53.jpeg"/><Relationship Id="rId1" Type="http://schemas.openxmlformats.org/officeDocument/2006/relationships/slideLayout" Target="../slideLayouts/slideLayout28.xml"/><Relationship Id="rId6" Type="http://schemas.openxmlformats.org/officeDocument/2006/relationships/hyperlink" Target="https://iopscience.iop.org/article/10.1088/1748-9326/ab9389#erlab9389bib5" TargetMode="External"/><Relationship Id="rId5" Type="http://schemas.openxmlformats.org/officeDocument/2006/relationships/hyperlink" Target="https://iopscience.iop.org/article/10.1088/1748-9326/ab9389#erlab9389bib46" TargetMode="External"/><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8" Type="http://schemas.openxmlformats.org/officeDocument/2006/relationships/hyperlink" Target="https://iopscience.iop.org/article/10.1088/1748-9326/ab9389#erlab9389bib70" TargetMode="External"/><Relationship Id="rId3" Type="http://schemas.openxmlformats.org/officeDocument/2006/relationships/hyperlink" Target="https://iopscience.iop.org/article/10.1088/1748-9326/ab9389#erlab9389bib66" TargetMode="External"/><Relationship Id="rId7" Type="http://schemas.openxmlformats.org/officeDocument/2006/relationships/hyperlink" Target="https://iopscience.iop.org/article/10.1088/1748-9326/ab9389#erlab9389bib69" TargetMode="External"/><Relationship Id="rId12" Type="http://schemas.openxmlformats.org/officeDocument/2006/relationships/hyperlink" Target="https://iopscience.iop.org/article/10.1088/1748-9326/ab9389#erlab9389bib74" TargetMode="External"/><Relationship Id="rId2" Type="http://schemas.openxmlformats.org/officeDocument/2006/relationships/hyperlink" Target="https://iopscience.iop.org/article/10.1088/1748-9326/ab9389#erlab9389bib64" TargetMode="External"/><Relationship Id="rId1" Type="http://schemas.openxmlformats.org/officeDocument/2006/relationships/slideLayout" Target="../slideLayouts/slideLayout28.xml"/><Relationship Id="rId6" Type="http://schemas.openxmlformats.org/officeDocument/2006/relationships/hyperlink" Target="https://iopscience.iop.org/article/10.1088/1748-9326/ab9389#erlab9389bib8" TargetMode="External"/><Relationship Id="rId11" Type="http://schemas.openxmlformats.org/officeDocument/2006/relationships/hyperlink" Target="https://iopscience.iop.org/article/10.1088/1748-9326/ab9389#erlab9389bib73" TargetMode="External"/><Relationship Id="rId5" Type="http://schemas.openxmlformats.org/officeDocument/2006/relationships/hyperlink" Target="https://iopscience.iop.org/article/10.1088/1748-9326/ab9389#erlab9389bib68" TargetMode="External"/><Relationship Id="rId10" Type="http://schemas.openxmlformats.org/officeDocument/2006/relationships/hyperlink" Target="https://iopscience.iop.org/article/10.1088/1748-9326/ab9389#erlab9389bib72" TargetMode="External"/><Relationship Id="rId4" Type="http://schemas.openxmlformats.org/officeDocument/2006/relationships/hyperlink" Target="https://iopscience.iop.org/article/10.1088/1748-9326/ab9389#erlab9389bib67" TargetMode="External"/><Relationship Id="rId9" Type="http://schemas.openxmlformats.org/officeDocument/2006/relationships/hyperlink" Target="https://iopscience.iop.org/article/10.1088/1748-9326/ab9389#erlab9389bib71"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iopscience.iop.org/article/10.1088/1748-9326/ab9389" TargetMode="Externa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iopscience.iop.org/article/10.1088/1748-9326/ab9389" TargetMode="Externa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iopscience.iop.org/article/10.1088/1748-9326/ab9389" TargetMode="Externa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hyperlink" Target="https://www.stockholmresilience.org/research/planetary-boundaries.html"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nature.com/articles/d41586-019-03595-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ashingtonpost.com/business/2019/08/16/scientists-decry-ignorance-rolling-back-species-protections-midst-mass-extinction/"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phys.org/news/2019-04-earth-major-mass-extinctions.html" TargetMode="Externa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Tahoma"/>
              <a:buNone/>
            </a:pPr>
            <a:r>
              <a:rPr lang="en-US" sz="4400" dirty="0"/>
              <a:t>Food-Energy-Water</a:t>
            </a:r>
            <a:br>
              <a:rPr lang="en-US" sz="4400" dirty="0"/>
            </a:br>
            <a:r>
              <a:rPr lang="en-US" sz="4400" dirty="0"/>
              <a:t>(Energy-Water-Land)</a:t>
            </a:r>
            <a:br>
              <a:rPr lang="en-US" sz="4400" dirty="0"/>
            </a:br>
            <a:r>
              <a:rPr lang="en-US" sz="4400" dirty="0"/>
              <a:t>Systems</a:t>
            </a:r>
            <a:br>
              <a:rPr lang="en-US" sz="4400" dirty="0"/>
            </a:br>
            <a:br>
              <a:rPr lang="en-US" sz="4400" dirty="0"/>
            </a:br>
            <a:r>
              <a:rPr lang="en-US" sz="3600" dirty="0"/>
              <a:t>Zarrar Khan </a:t>
            </a:r>
            <a:br>
              <a:rPr lang="en-US" sz="3600" dirty="0"/>
            </a:br>
            <a:r>
              <a:rPr lang="en-US" sz="3600" dirty="0"/>
              <a:t>Joint Global Change Research Institute</a:t>
            </a:r>
            <a:endParaRPr sz="3600" dirty="0"/>
          </a:p>
        </p:txBody>
      </p:sp>
      <p:sp>
        <p:nvSpPr>
          <p:cNvPr id="377" name="Google Shape;377;p1"/>
          <p:cNvSpPr txBox="1">
            <a:spLocks noGrp="1"/>
          </p:cNvSpPr>
          <p:nvPr>
            <p:ph type="body" idx="1"/>
          </p:nvPr>
        </p:nvSpPr>
        <p:spPr>
          <a:xfrm>
            <a:off x="838200" y="5186622"/>
            <a:ext cx="10515600" cy="150018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888888"/>
              </a:buClr>
              <a:buSzPts val="2400"/>
              <a:buNone/>
            </a:pPr>
            <a:r>
              <a:rPr lang="en-US" dirty="0"/>
              <a:t>PLCY-798K </a:t>
            </a:r>
          </a:p>
          <a:p>
            <a:pPr marL="0" lvl="0" indent="0" algn="ctr" rtl="0">
              <a:lnSpc>
                <a:spcPct val="90000"/>
              </a:lnSpc>
              <a:spcBef>
                <a:spcPts val="0"/>
              </a:spcBef>
              <a:spcAft>
                <a:spcPts val="0"/>
              </a:spcAft>
              <a:buClr>
                <a:srgbClr val="888888"/>
              </a:buClr>
              <a:buSzPts val="2400"/>
              <a:buNone/>
            </a:pPr>
            <a:r>
              <a:rPr lang="en-US" dirty="0"/>
              <a:t>Integrated Human-Earth System Modeling and Policy Assessment</a:t>
            </a:r>
            <a:endParaRPr dirty="0"/>
          </a:p>
          <a:p>
            <a:pPr marL="0" lvl="0" indent="0" algn="ctr" rtl="0">
              <a:lnSpc>
                <a:spcPct val="90000"/>
              </a:lnSpc>
              <a:spcBef>
                <a:spcPts val="1000"/>
              </a:spcBef>
              <a:spcAft>
                <a:spcPts val="0"/>
              </a:spcAft>
              <a:buClr>
                <a:srgbClr val="888888"/>
              </a:buClr>
              <a:buSzPts val="2400"/>
              <a:buNone/>
            </a:pPr>
            <a:r>
              <a:rPr lang="en-US" dirty="0"/>
              <a:t>March 1, 2023</a:t>
            </a:r>
            <a:endParaRPr dirty="0"/>
          </a:p>
          <a:p>
            <a:pPr marL="0" lvl="0" indent="0" algn="ctr" rtl="0">
              <a:lnSpc>
                <a:spcPct val="90000"/>
              </a:lnSpc>
              <a:spcBef>
                <a:spcPts val="1000"/>
              </a:spcBef>
              <a:spcAft>
                <a:spcPts val="0"/>
              </a:spcAft>
              <a:buClr>
                <a:srgbClr val="888888"/>
              </a:buClr>
              <a:buSzPts val="2400"/>
              <a:buNone/>
            </a:pPr>
            <a:endParaRPr dirty="0"/>
          </a:p>
        </p:txBody>
      </p:sp>
      <p:pic>
        <p:nvPicPr>
          <p:cNvPr id="378" name="Google Shape;378;p1" descr="Screen Shot 2015-08-31 at 1.17.32 PM.png"/>
          <p:cNvPicPr preferRelativeResize="0"/>
          <p:nvPr/>
        </p:nvPicPr>
        <p:blipFill rotWithShape="1">
          <a:blip r:embed="rId3">
            <a:alphaModFix/>
          </a:blip>
          <a:srcRect/>
          <a:stretch/>
        </p:blipFill>
        <p:spPr>
          <a:xfrm>
            <a:off x="7869382" y="469179"/>
            <a:ext cx="4322618" cy="12405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6"/>
          <p:cNvSpPr txBox="1">
            <a:spLocks noGrp="1"/>
          </p:cNvSpPr>
          <p:nvPr>
            <p:ph type="title"/>
          </p:nvPr>
        </p:nvSpPr>
        <p:spPr>
          <a:xfrm>
            <a:off x="666974" y="260349"/>
            <a:ext cx="11067827"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IAMs do not typically account for two-way feedbacks. Instead, we feed climate impacts on water supply one-way.</a:t>
            </a:r>
            <a:endParaRPr/>
          </a:p>
        </p:txBody>
      </p:sp>
      <p:pic>
        <p:nvPicPr>
          <p:cNvPr id="731" name="Google Shape;731;p16" descr="Chart, scatter chart&#10;&#10;Description automatically generated"/>
          <p:cNvPicPr preferRelativeResize="0">
            <a:picLocks noGrp="1"/>
          </p:cNvPicPr>
          <p:nvPr>
            <p:ph type="body" idx="1"/>
          </p:nvPr>
        </p:nvPicPr>
        <p:blipFill rotWithShape="1">
          <a:blip r:embed="rId3">
            <a:alphaModFix/>
          </a:blip>
          <a:srcRect/>
          <a:stretch/>
        </p:blipFill>
        <p:spPr>
          <a:xfrm>
            <a:off x="345873" y="1260182"/>
            <a:ext cx="6571780" cy="4951771"/>
          </a:xfrm>
          <a:prstGeom prst="rect">
            <a:avLst/>
          </a:prstGeom>
          <a:noFill/>
          <a:ln>
            <a:noFill/>
          </a:ln>
        </p:spPr>
      </p:pic>
      <p:sp>
        <p:nvSpPr>
          <p:cNvPr id="732" name="Google Shape;732;p16"/>
          <p:cNvSpPr txBox="1"/>
          <p:nvPr/>
        </p:nvSpPr>
        <p:spPr>
          <a:xfrm>
            <a:off x="468528" y="6365700"/>
            <a:ext cx="539990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Calvin and Bond Lamberty (2018), </a:t>
            </a:r>
            <a:r>
              <a:rPr lang="en-US" sz="1600" b="0" i="1" u="none" strike="noStrike" cap="none">
                <a:solidFill>
                  <a:srgbClr val="000000"/>
                </a:solidFill>
                <a:latin typeface="Arial"/>
                <a:ea typeface="Arial"/>
                <a:cs typeface="Arial"/>
                <a:sym typeface="Arial"/>
              </a:rPr>
              <a:t>ERL</a:t>
            </a:r>
            <a:endParaRPr/>
          </a:p>
        </p:txBody>
      </p:sp>
      <p:pic>
        <p:nvPicPr>
          <p:cNvPr id="733" name="Google Shape;733;p16" descr="\\essi12.umd.edu\documents\twild\Documents\ESSIC\NSF INFEWS\Figures\fig1.png"/>
          <p:cNvPicPr preferRelativeResize="0"/>
          <p:nvPr/>
        </p:nvPicPr>
        <p:blipFill rotWithShape="1">
          <a:blip r:embed="rId4">
            <a:alphaModFix/>
          </a:blip>
          <a:srcRect/>
          <a:stretch/>
        </p:blipFill>
        <p:spPr>
          <a:xfrm>
            <a:off x="7737094" y="2077810"/>
            <a:ext cx="4109033" cy="33165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6E27792-161C-123D-9423-C665A16C2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465" y="784339"/>
            <a:ext cx="7138800" cy="58133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EE3E61-00A2-2DF2-B00D-E749C4307C8B}"/>
              </a:ext>
            </a:extLst>
          </p:cNvPr>
          <p:cNvSpPr>
            <a:spLocks noGrp="1"/>
          </p:cNvSpPr>
          <p:nvPr>
            <p:ph type="title"/>
          </p:nvPr>
        </p:nvSpPr>
        <p:spPr/>
        <p:txBody>
          <a:bodyPr/>
          <a:lstStyle/>
          <a:p>
            <a:r>
              <a:rPr lang="en-US" dirty="0"/>
              <a:t>IAM Interconnections in GCIMS</a:t>
            </a:r>
          </a:p>
        </p:txBody>
      </p:sp>
      <p:sp>
        <p:nvSpPr>
          <p:cNvPr id="5" name="TextBox 4">
            <a:extLst>
              <a:ext uri="{FF2B5EF4-FFF2-40B4-BE49-F238E27FC236}">
                <a16:creationId xmlns:a16="http://schemas.microsoft.com/office/drawing/2014/main" id="{3D328036-D691-67B9-79D6-131018CCD3D4}"/>
              </a:ext>
            </a:extLst>
          </p:cNvPr>
          <p:cNvSpPr txBox="1"/>
          <p:nvPr/>
        </p:nvSpPr>
        <p:spPr>
          <a:xfrm>
            <a:off x="425709" y="6529162"/>
            <a:ext cx="6095222" cy="276999"/>
          </a:xfrm>
          <a:prstGeom prst="rect">
            <a:avLst/>
          </a:prstGeom>
          <a:noFill/>
        </p:spPr>
        <p:txBody>
          <a:bodyPr wrap="square">
            <a:spAutoFit/>
          </a:bodyPr>
          <a:lstStyle/>
          <a:p>
            <a:r>
              <a:rPr lang="en-US" sz="1200" dirty="0">
                <a:hlinkClick r:id="rId3"/>
              </a:rPr>
              <a:t>https://jgcri.github.io/gcims_integration/software.html</a:t>
            </a:r>
            <a:r>
              <a:rPr lang="en-US" sz="1200" dirty="0"/>
              <a:t> </a:t>
            </a:r>
          </a:p>
        </p:txBody>
      </p:sp>
      <p:sp>
        <p:nvSpPr>
          <p:cNvPr id="6" name="Google Shape;751;p18">
            <a:extLst>
              <a:ext uri="{FF2B5EF4-FFF2-40B4-BE49-F238E27FC236}">
                <a16:creationId xmlns:a16="http://schemas.microsoft.com/office/drawing/2014/main" id="{24634BC1-C9D3-D007-CE6C-56C015AF982B}"/>
              </a:ext>
            </a:extLst>
          </p:cNvPr>
          <p:cNvSpPr txBox="1"/>
          <p:nvPr/>
        </p:nvSpPr>
        <p:spPr>
          <a:xfrm>
            <a:off x="463837" y="2007352"/>
            <a:ext cx="3856236" cy="2821916"/>
          </a:xfrm>
          <a:prstGeom prst="rect">
            <a:avLst/>
          </a:prstGeom>
          <a:noFill/>
          <a:ln>
            <a:noFill/>
          </a:ln>
        </p:spPr>
        <p:txBody>
          <a:bodyPr spcFirstLastPara="1" wrap="square" lIns="0" tIns="13325" rIns="0" bIns="0" anchor="t" anchorCtr="0">
            <a:spAutoFit/>
          </a:bodyPr>
          <a:lstStyle/>
          <a:p>
            <a:pPr marL="355600" marR="508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Several endogenous GCAM feedbacks</a:t>
            </a:r>
          </a:p>
          <a:p>
            <a:pPr marL="355600" marR="5080" lvl="0" indent="-342900" algn="l" rtl="0">
              <a:spcBef>
                <a:spcPts val="0"/>
              </a:spcBef>
              <a:spcAft>
                <a:spcPts val="0"/>
              </a:spcAft>
              <a:buClr>
                <a:schemeClr val="dk1"/>
              </a:buClr>
              <a:buSzPts val="2000"/>
              <a:buFont typeface="Arial"/>
              <a:buChar char="•"/>
            </a:pPr>
            <a:endParaRPr lang="en-US" sz="2000" dirty="0">
              <a:solidFill>
                <a:schemeClr val="dk1"/>
              </a:solidFill>
              <a:latin typeface="Arial"/>
              <a:ea typeface="Arial"/>
              <a:cs typeface="Arial"/>
              <a:sym typeface="Arial"/>
            </a:endParaRPr>
          </a:p>
          <a:p>
            <a:pPr marL="355600" marR="508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Several one-way feedbacks with exogenous models </a:t>
            </a:r>
            <a:endParaRPr dirty="0"/>
          </a:p>
          <a:p>
            <a:pPr marL="12700" marR="5080" lvl="0" indent="0" algn="l" rtl="0">
              <a:spcBef>
                <a:spcPts val="105"/>
              </a:spcBef>
              <a:spcAft>
                <a:spcPts val="0"/>
              </a:spcAft>
              <a:buNone/>
            </a:pPr>
            <a:endParaRPr sz="2000" dirty="0">
              <a:solidFill>
                <a:schemeClr val="dk1"/>
              </a:solidFill>
              <a:latin typeface="Arial"/>
              <a:ea typeface="Arial"/>
              <a:cs typeface="Arial"/>
              <a:sym typeface="Arial"/>
            </a:endParaRPr>
          </a:p>
          <a:p>
            <a:pPr marL="355600" marR="5080" lvl="0" indent="-342900" algn="l" rtl="0">
              <a:spcBef>
                <a:spcPts val="105"/>
              </a:spcBef>
              <a:spcAft>
                <a:spcPts val="0"/>
              </a:spcAft>
              <a:buClr>
                <a:schemeClr val="dk1"/>
              </a:buClr>
              <a:buSzPts val="2000"/>
              <a:buFont typeface="Arial"/>
              <a:buChar char="•"/>
            </a:pPr>
            <a:r>
              <a:rPr lang="en-US" sz="2000" dirty="0">
                <a:solidFill>
                  <a:schemeClr val="dk1"/>
                </a:solidFill>
              </a:rPr>
              <a:t>Time-step by time-step feedback under development</a:t>
            </a:r>
            <a:endParaRPr dirty="0"/>
          </a:p>
          <a:p>
            <a:pPr marL="355600" marR="5080" lvl="0" indent="-215900" algn="l" rtl="0">
              <a:spcBef>
                <a:spcPts val="105"/>
              </a:spcBef>
              <a:spcAft>
                <a:spcPts val="0"/>
              </a:spcAft>
              <a:buClr>
                <a:schemeClr val="dk1"/>
              </a:buClr>
              <a:buSzPts val="2000"/>
              <a:buFont typeface="Arial"/>
              <a:buNone/>
            </a:pPr>
            <a:endParaRPr sz="20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49245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7297-BD1E-17DA-269F-5A6D8B30C5CB}"/>
              </a:ext>
            </a:extLst>
          </p:cNvPr>
          <p:cNvSpPr>
            <a:spLocks noGrp="1"/>
          </p:cNvSpPr>
          <p:nvPr>
            <p:ph type="title"/>
          </p:nvPr>
        </p:nvSpPr>
        <p:spPr>
          <a:xfrm>
            <a:off x="702907" y="2662981"/>
            <a:ext cx="10896600" cy="999833"/>
          </a:xfrm>
        </p:spPr>
        <p:txBody>
          <a:bodyPr/>
          <a:lstStyle/>
          <a:p>
            <a:pPr lvl="0" algn="l" rtl="0">
              <a:lnSpc>
                <a:spcPct val="100000"/>
              </a:lnSpc>
              <a:spcBef>
                <a:spcPts val="0"/>
              </a:spcBef>
              <a:spcAft>
                <a:spcPts val="0"/>
              </a:spcAft>
              <a:buClr>
                <a:schemeClr val="dk1"/>
              </a:buClr>
              <a:buSzPts val="2800"/>
            </a:pPr>
            <a:r>
              <a:rPr lang="en-US" b="1" dirty="0"/>
              <a:t>Common Interconnections we model:</a:t>
            </a:r>
            <a:br>
              <a:rPr lang="en-US" b="1" dirty="0"/>
            </a:br>
            <a:br>
              <a:rPr lang="en-US" b="1" dirty="0"/>
            </a:br>
            <a:r>
              <a:rPr lang="en-US" b="1" dirty="0"/>
              <a:t>Socioeconomics</a:t>
            </a:r>
          </a:p>
        </p:txBody>
      </p:sp>
    </p:spTree>
    <p:extLst>
      <p:ext uri="{BB962C8B-B14F-4D97-AF65-F5344CB8AC3E}">
        <p14:creationId xmlns:p14="http://schemas.microsoft.com/office/powerpoint/2010/main" val="1858364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6"/>
          <p:cNvSpPr txBox="1">
            <a:spLocks noGrp="1"/>
          </p:cNvSpPr>
          <p:nvPr>
            <p:ph type="body" idx="1"/>
          </p:nvPr>
        </p:nvSpPr>
        <p:spPr>
          <a:xfrm>
            <a:off x="647700" y="79914"/>
            <a:ext cx="10896600" cy="181052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800"/>
              <a:buNone/>
            </a:pPr>
            <a:r>
              <a:rPr lang="en-US" sz="4800" b="1"/>
              <a:t>Socioeconomic Nexus</a:t>
            </a:r>
            <a:endParaRPr/>
          </a:p>
          <a:p>
            <a:pPr marL="0" lvl="0" indent="0" algn="l" rtl="0">
              <a:lnSpc>
                <a:spcPct val="100000"/>
              </a:lnSpc>
              <a:spcBef>
                <a:spcPts val="1000"/>
              </a:spcBef>
              <a:spcAft>
                <a:spcPts val="0"/>
              </a:spcAft>
              <a:buClr>
                <a:schemeClr val="dk1"/>
              </a:buClr>
              <a:buSzPts val="2800"/>
              <a:buNone/>
            </a:pPr>
            <a:r>
              <a:rPr lang="en-US"/>
              <a:t>How will socioeconomics interact with other factors? </a:t>
            </a:r>
            <a:r>
              <a:rPr lang="en-US" b="1"/>
              <a:t>IAMs have traditionally been weak on representing these feedbacks.</a:t>
            </a:r>
            <a:endParaRPr/>
          </a:p>
          <a:p>
            <a:pPr marL="0" lvl="0" indent="0" algn="l" rtl="0">
              <a:lnSpc>
                <a:spcPct val="100000"/>
              </a:lnSpc>
              <a:spcBef>
                <a:spcPts val="1000"/>
              </a:spcBef>
              <a:spcAft>
                <a:spcPts val="0"/>
              </a:spcAft>
              <a:buClr>
                <a:schemeClr val="dk1"/>
              </a:buClr>
              <a:buSzPts val="4800"/>
              <a:buNone/>
            </a:pPr>
            <a:endParaRPr sz="4800" b="1"/>
          </a:p>
        </p:txBody>
      </p:sp>
      <p:pic>
        <p:nvPicPr>
          <p:cNvPr id="964" name="Google Shape;964;p36" descr="\\essi12.umd.edu\documents\twild\Documents\ESSIC\NSF INFEWS\Figures\fig1.png"/>
          <p:cNvPicPr preferRelativeResize="0"/>
          <p:nvPr/>
        </p:nvPicPr>
        <p:blipFill rotWithShape="1">
          <a:blip r:embed="rId3">
            <a:alphaModFix/>
          </a:blip>
          <a:srcRect/>
          <a:stretch/>
        </p:blipFill>
        <p:spPr>
          <a:xfrm>
            <a:off x="647700" y="1934512"/>
            <a:ext cx="5948980" cy="4801586"/>
          </a:xfrm>
          <a:prstGeom prst="rect">
            <a:avLst/>
          </a:prstGeom>
          <a:noFill/>
          <a:ln>
            <a:noFill/>
          </a:ln>
        </p:spPr>
      </p:pic>
      <p:sp>
        <p:nvSpPr>
          <p:cNvPr id="965" name="Google Shape;965;p36"/>
          <p:cNvSpPr/>
          <p:nvPr/>
        </p:nvSpPr>
        <p:spPr>
          <a:xfrm>
            <a:off x="4325023" y="3745037"/>
            <a:ext cx="641873" cy="91406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6" name="Google Shape;966;p36"/>
          <p:cNvSpPr/>
          <p:nvPr/>
        </p:nvSpPr>
        <p:spPr>
          <a:xfrm>
            <a:off x="3485926" y="5822033"/>
            <a:ext cx="1160033" cy="91406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7" name="Google Shape;967;p36"/>
          <p:cNvSpPr/>
          <p:nvPr/>
        </p:nvSpPr>
        <p:spPr>
          <a:xfrm>
            <a:off x="5327426" y="4539333"/>
            <a:ext cx="1160033" cy="914065"/>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Google Shape;965;p36">
            <a:extLst>
              <a:ext uri="{FF2B5EF4-FFF2-40B4-BE49-F238E27FC236}">
                <a16:creationId xmlns:a16="http://schemas.microsoft.com/office/drawing/2014/main" id="{FEFB7DE8-91A0-D45E-D83E-AE1F9F21AAF0}"/>
              </a:ext>
            </a:extLst>
          </p:cNvPr>
          <p:cNvSpPr/>
          <p:nvPr/>
        </p:nvSpPr>
        <p:spPr>
          <a:xfrm>
            <a:off x="3245782" y="4659103"/>
            <a:ext cx="718711" cy="745408"/>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 name="Google Shape;751;p18">
            <a:extLst>
              <a:ext uri="{FF2B5EF4-FFF2-40B4-BE49-F238E27FC236}">
                <a16:creationId xmlns:a16="http://schemas.microsoft.com/office/drawing/2014/main" id="{488D0831-5CE6-BE0C-579A-2CB58901A168}"/>
              </a:ext>
            </a:extLst>
          </p:cNvPr>
          <p:cNvSpPr txBox="1"/>
          <p:nvPr/>
        </p:nvSpPr>
        <p:spPr>
          <a:xfrm>
            <a:off x="7506788" y="3000117"/>
            <a:ext cx="3856236" cy="1860115"/>
          </a:xfrm>
          <a:prstGeom prst="rect">
            <a:avLst/>
          </a:prstGeom>
          <a:noFill/>
          <a:ln>
            <a:noFill/>
          </a:ln>
        </p:spPr>
        <p:txBody>
          <a:bodyPr spcFirstLastPara="1" wrap="square" lIns="0" tIns="13325" rIns="0" bIns="0" anchor="t" anchorCtr="0">
            <a:spAutoFit/>
          </a:bodyPr>
          <a:lstStyle/>
          <a:p>
            <a:pPr marL="355600" marR="508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Exogenous drivers (GDP, Pop) of demand and consumption</a:t>
            </a:r>
          </a:p>
          <a:p>
            <a:pPr marL="355600" marR="5080" lvl="0" indent="-342900" algn="l" rtl="0">
              <a:spcBef>
                <a:spcPts val="0"/>
              </a:spcBef>
              <a:spcAft>
                <a:spcPts val="0"/>
              </a:spcAft>
              <a:buClr>
                <a:schemeClr val="dk1"/>
              </a:buClr>
              <a:buSzPts val="2000"/>
              <a:buFont typeface="Arial"/>
              <a:buChar char="•"/>
            </a:pPr>
            <a:endParaRPr lang="en-US" sz="2000" dirty="0">
              <a:solidFill>
                <a:schemeClr val="dk1"/>
              </a:solidFill>
              <a:latin typeface="Arial"/>
              <a:ea typeface="Arial"/>
              <a:cs typeface="Arial"/>
              <a:sym typeface="Arial"/>
            </a:endParaRPr>
          </a:p>
          <a:p>
            <a:pPr marL="355600" marR="5080" lvl="0" indent="-342900" algn="l" rtl="0">
              <a:spcBef>
                <a:spcPts val="0"/>
              </a:spcBef>
              <a:spcAft>
                <a:spcPts val="0"/>
              </a:spcAft>
              <a:buClr>
                <a:schemeClr val="dk1"/>
              </a:buClr>
              <a:buSzPts val="2000"/>
              <a:buFont typeface="Arial"/>
              <a:buChar char="•"/>
            </a:pPr>
            <a:r>
              <a:rPr lang="en-US" sz="2000" dirty="0">
                <a:solidFill>
                  <a:schemeClr val="dk1"/>
                </a:solidFill>
              </a:rPr>
              <a:t>Feedback on health, mortality, diets, </a:t>
            </a:r>
            <a:r>
              <a:rPr lang="en-US" sz="2000" dirty="0" err="1">
                <a:solidFill>
                  <a:schemeClr val="dk1"/>
                </a:solidFill>
              </a:rPr>
              <a:t>behaviour</a:t>
            </a:r>
            <a:r>
              <a:rPr lang="en-US" sz="2000" dirty="0">
                <a:solidFill>
                  <a:schemeClr val="dk1"/>
                </a:solidFill>
              </a:rPr>
              <a:t>, migration, heating and cooling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7297-BD1E-17DA-269F-5A6D8B30C5CB}"/>
              </a:ext>
            </a:extLst>
          </p:cNvPr>
          <p:cNvSpPr>
            <a:spLocks noGrp="1"/>
          </p:cNvSpPr>
          <p:nvPr>
            <p:ph type="title"/>
          </p:nvPr>
        </p:nvSpPr>
        <p:spPr>
          <a:xfrm>
            <a:off x="702907" y="2662981"/>
            <a:ext cx="10896600" cy="999833"/>
          </a:xfrm>
        </p:spPr>
        <p:txBody>
          <a:bodyPr/>
          <a:lstStyle/>
          <a:p>
            <a:pPr lvl="0" algn="l" rtl="0">
              <a:lnSpc>
                <a:spcPct val="100000"/>
              </a:lnSpc>
              <a:spcBef>
                <a:spcPts val="0"/>
              </a:spcBef>
              <a:spcAft>
                <a:spcPts val="0"/>
              </a:spcAft>
              <a:buClr>
                <a:schemeClr val="dk1"/>
              </a:buClr>
              <a:buSzPts val="2800"/>
            </a:pPr>
            <a:r>
              <a:rPr lang="en-US" b="1" dirty="0"/>
              <a:t>Common Interconnections we model:</a:t>
            </a:r>
            <a:br>
              <a:rPr lang="en-US" b="1" dirty="0"/>
            </a:br>
            <a:br>
              <a:rPr lang="en-US" b="1" dirty="0"/>
            </a:br>
            <a:r>
              <a:rPr lang="en-US" b="1" dirty="0"/>
              <a:t>Energy – Water nexus</a:t>
            </a:r>
          </a:p>
        </p:txBody>
      </p:sp>
    </p:spTree>
    <p:extLst>
      <p:ext uri="{BB962C8B-B14F-4D97-AF65-F5344CB8AC3E}">
        <p14:creationId xmlns:p14="http://schemas.microsoft.com/office/powerpoint/2010/main" val="1200376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7"/>
          <p:cNvSpPr txBox="1">
            <a:spLocks noGrp="1"/>
          </p:cNvSpPr>
          <p:nvPr>
            <p:ph type="body" idx="1"/>
          </p:nvPr>
        </p:nvSpPr>
        <p:spPr>
          <a:xfrm>
            <a:off x="647700" y="79914"/>
            <a:ext cx="10896600" cy="513000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800"/>
              <a:buNone/>
            </a:pPr>
            <a:r>
              <a:rPr lang="en-US" sz="4800" b="1"/>
              <a:t>Energy-Water Nexus</a:t>
            </a:r>
            <a:endParaRPr/>
          </a:p>
          <a:p>
            <a:pPr marL="0" lvl="0" indent="0" algn="l" rtl="0">
              <a:lnSpc>
                <a:spcPct val="100000"/>
              </a:lnSpc>
              <a:spcBef>
                <a:spcPts val="1000"/>
              </a:spcBef>
              <a:spcAft>
                <a:spcPts val="0"/>
              </a:spcAft>
              <a:buClr>
                <a:schemeClr val="dk1"/>
              </a:buClr>
              <a:buSzPts val="2800"/>
              <a:buNone/>
            </a:pPr>
            <a:r>
              <a:rPr lang="en-US"/>
              <a:t>How much energy is used for water, and vice versa?</a:t>
            </a:r>
            <a:endParaRPr/>
          </a:p>
          <a:p>
            <a:pPr marL="0" lvl="0" indent="0" algn="l" rtl="0">
              <a:lnSpc>
                <a:spcPct val="100000"/>
              </a:lnSpc>
              <a:spcBef>
                <a:spcPts val="1000"/>
              </a:spcBef>
              <a:spcAft>
                <a:spcPts val="0"/>
              </a:spcAft>
              <a:buClr>
                <a:schemeClr val="dk1"/>
              </a:buClr>
              <a:buSzPts val="4800"/>
              <a:buNone/>
            </a:pPr>
            <a:endParaRPr sz="4800" b="1"/>
          </a:p>
        </p:txBody>
      </p:sp>
      <p:pic>
        <p:nvPicPr>
          <p:cNvPr id="740" name="Google Shape;740;p17" descr="\\essi12.umd.edu\documents\twild\Documents\ESSIC\NSF INFEWS\Figures\fig1.png"/>
          <p:cNvPicPr preferRelativeResize="0"/>
          <p:nvPr/>
        </p:nvPicPr>
        <p:blipFill rotWithShape="1">
          <a:blip r:embed="rId3">
            <a:alphaModFix/>
          </a:blip>
          <a:srcRect/>
          <a:stretch/>
        </p:blipFill>
        <p:spPr>
          <a:xfrm>
            <a:off x="3121510" y="1890439"/>
            <a:ext cx="5948980" cy="4801586"/>
          </a:xfrm>
          <a:prstGeom prst="rect">
            <a:avLst/>
          </a:prstGeom>
          <a:noFill/>
          <a:ln>
            <a:noFill/>
          </a:ln>
        </p:spPr>
      </p:pic>
      <p:sp>
        <p:nvSpPr>
          <p:cNvPr id="741" name="Google Shape;741;p17"/>
          <p:cNvSpPr/>
          <p:nvPr/>
        </p:nvSpPr>
        <p:spPr>
          <a:xfrm>
            <a:off x="3969572" y="2409712"/>
            <a:ext cx="1764254" cy="763793"/>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8"/>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Thermoelectric power plants require cooling</a:t>
            </a:r>
            <a:endParaRPr/>
          </a:p>
        </p:txBody>
      </p:sp>
      <p:sp>
        <p:nvSpPr>
          <p:cNvPr id="749" name="Google Shape;749;p18"/>
          <p:cNvSpPr/>
          <p:nvPr/>
        </p:nvSpPr>
        <p:spPr>
          <a:xfrm>
            <a:off x="4129088" y="1590675"/>
            <a:ext cx="2190750" cy="7429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0" name="Google Shape;750;p18"/>
          <p:cNvSpPr txBox="1"/>
          <p:nvPr/>
        </p:nvSpPr>
        <p:spPr>
          <a:xfrm>
            <a:off x="2566670" y="6224943"/>
            <a:ext cx="2846705" cy="258404"/>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dirty="0">
                <a:solidFill>
                  <a:schemeClr val="dk1"/>
                </a:solidFill>
                <a:latin typeface="Calibri"/>
                <a:ea typeface="Calibri"/>
                <a:cs typeface="Calibri"/>
                <a:sym typeface="Calibri"/>
              </a:rPr>
              <a:t>Source: </a:t>
            </a:r>
            <a:r>
              <a:rPr lang="en-US" sz="1600" dirty="0" err="1">
                <a:solidFill>
                  <a:schemeClr val="dk1"/>
                </a:solidFill>
                <a:latin typeface="Calibri"/>
                <a:ea typeface="Calibri"/>
                <a:cs typeface="Calibri"/>
                <a:sym typeface="Calibri"/>
              </a:rPr>
              <a:t>Averyt</a:t>
            </a:r>
            <a:r>
              <a:rPr lang="en-US" sz="1600" dirty="0">
                <a:solidFill>
                  <a:schemeClr val="dk1"/>
                </a:solidFill>
                <a:latin typeface="Calibri"/>
                <a:ea typeface="Calibri"/>
                <a:cs typeface="Calibri"/>
                <a:sym typeface="Calibri"/>
              </a:rPr>
              <a:t> et al. (2011)</a:t>
            </a:r>
            <a:endParaRPr sz="1600" dirty="0">
              <a:solidFill>
                <a:schemeClr val="dk1"/>
              </a:solidFill>
              <a:latin typeface="Calibri"/>
              <a:ea typeface="Calibri"/>
              <a:cs typeface="Calibri"/>
              <a:sym typeface="Calibri"/>
            </a:endParaRPr>
          </a:p>
        </p:txBody>
      </p:sp>
      <p:sp>
        <p:nvSpPr>
          <p:cNvPr id="751" name="Google Shape;751;p18"/>
          <p:cNvSpPr txBox="1"/>
          <p:nvPr/>
        </p:nvSpPr>
        <p:spPr>
          <a:xfrm>
            <a:off x="7326502" y="2331295"/>
            <a:ext cx="4217798" cy="3129703"/>
          </a:xfrm>
          <a:prstGeom prst="rect">
            <a:avLst/>
          </a:prstGeom>
          <a:noFill/>
          <a:ln>
            <a:noFill/>
          </a:ln>
        </p:spPr>
        <p:txBody>
          <a:bodyPr spcFirstLastPara="1" wrap="square" lIns="0" tIns="13325" rIns="0" bIns="0" anchor="t" anchorCtr="0">
            <a:spAutoFit/>
          </a:bodyPr>
          <a:lstStyle/>
          <a:p>
            <a:pPr marL="355600" marR="508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Once-through cooling technology requires a lot of water “withdrawal”, with some “consumption”</a:t>
            </a:r>
            <a:endParaRPr dirty="0"/>
          </a:p>
          <a:p>
            <a:pPr marL="12700" marR="5080" lvl="0" indent="0" algn="l" rtl="0">
              <a:spcBef>
                <a:spcPts val="105"/>
              </a:spcBef>
              <a:spcAft>
                <a:spcPts val="0"/>
              </a:spcAft>
              <a:buNone/>
            </a:pPr>
            <a:endParaRPr sz="2000" dirty="0">
              <a:solidFill>
                <a:schemeClr val="dk1"/>
              </a:solidFill>
              <a:latin typeface="Arial"/>
              <a:ea typeface="Arial"/>
              <a:cs typeface="Arial"/>
              <a:sym typeface="Arial"/>
            </a:endParaRPr>
          </a:p>
          <a:p>
            <a:pPr marL="355600" marR="5080" lvl="0" indent="-342900" algn="l" rtl="0">
              <a:spcBef>
                <a:spcPts val="105"/>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Recirculating cooling technology requires much less water “withdrawal”, but high “consumption”</a:t>
            </a:r>
            <a:endParaRPr dirty="0"/>
          </a:p>
          <a:p>
            <a:pPr marL="355600" marR="5080" lvl="0" indent="-215900" algn="l" rtl="0">
              <a:spcBef>
                <a:spcPts val="105"/>
              </a:spcBef>
              <a:spcAft>
                <a:spcPts val="0"/>
              </a:spcAft>
              <a:buClr>
                <a:schemeClr val="dk1"/>
              </a:buClr>
              <a:buSzPts val="2000"/>
              <a:buFont typeface="Arial"/>
              <a:buNone/>
            </a:pPr>
            <a:endParaRPr sz="2000" dirty="0">
              <a:solidFill>
                <a:schemeClr val="dk1"/>
              </a:solidFill>
              <a:latin typeface="Arial"/>
              <a:ea typeface="Arial"/>
              <a:cs typeface="Arial"/>
              <a:sym typeface="Arial"/>
            </a:endParaRPr>
          </a:p>
        </p:txBody>
      </p:sp>
      <p:sp>
        <p:nvSpPr>
          <p:cNvPr id="748" name="Google Shape;748;p18"/>
          <p:cNvSpPr/>
          <p:nvPr/>
        </p:nvSpPr>
        <p:spPr>
          <a:xfrm>
            <a:off x="995363" y="1877866"/>
            <a:ext cx="5324475" cy="3999059"/>
          </a:xfrm>
          <a:prstGeom prst="rect">
            <a:avLst/>
          </a:prstGeom>
          <a:noFill/>
          <a:ln>
            <a:noFill/>
          </a:ln>
        </p:spPr>
      </p:sp>
      <p:pic>
        <p:nvPicPr>
          <p:cNvPr id="3" name="Picture 2">
            <a:extLst>
              <a:ext uri="{FF2B5EF4-FFF2-40B4-BE49-F238E27FC236}">
                <a16:creationId xmlns:a16="http://schemas.microsoft.com/office/drawing/2014/main" id="{6C2CCF8F-8730-65C6-C749-025748375D06}"/>
              </a:ext>
            </a:extLst>
          </p:cNvPr>
          <p:cNvPicPr>
            <a:picLocks noChangeAspect="1"/>
          </p:cNvPicPr>
          <p:nvPr/>
        </p:nvPicPr>
        <p:blipFill rotWithShape="1">
          <a:blip r:embed="rId3"/>
          <a:srcRect t="11086"/>
          <a:stretch/>
        </p:blipFill>
        <p:spPr>
          <a:xfrm>
            <a:off x="1440803" y="1320282"/>
            <a:ext cx="5235250" cy="4818155"/>
          </a:xfrm>
          <a:prstGeom prst="rect">
            <a:avLst/>
          </a:prstGeom>
        </p:spPr>
      </p:pic>
      <p:sp>
        <p:nvSpPr>
          <p:cNvPr id="4" name="Rectangle 3">
            <a:extLst>
              <a:ext uri="{FF2B5EF4-FFF2-40B4-BE49-F238E27FC236}">
                <a16:creationId xmlns:a16="http://schemas.microsoft.com/office/drawing/2014/main" id="{279F71D6-635A-2158-E76F-BEB42811EC49}"/>
              </a:ext>
            </a:extLst>
          </p:cNvPr>
          <p:cNvSpPr/>
          <p:nvPr/>
        </p:nvSpPr>
        <p:spPr>
          <a:xfrm>
            <a:off x="1348273" y="1189653"/>
            <a:ext cx="2715209" cy="1511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9"/>
          <p:cNvSpPr txBox="1">
            <a:spLocks noGrp="1"/>
          </p:cNvSpPr>
          <p:nvPr>
            <p:ph type="title"/>
          </p:nvPr>
        </p:nvSpPr>
        <p:spPr>
          <a:xfrm>
            <a:off x="321834" y="-15919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Water for Energy</a:t>
            </a:r>
            <a:endParaRPr/>
          </a:p>
        </p:txBody>
      </p:sp>
      <p:pic>
        <p:nvPicPr>
          <p:cNvPr id="758" name="Google Shape;758;p19"/>
          <p:cNvPicPr preferRelativeResize="0"/>
          <p:nvPr/>
        </p:nvPicPr>
        <p:blipFill rotWithShape="1">
          <a:blip r:embed="rId3">
            <a:alphaModFix/>
          </a:blip>
          <a:srcRect/>
          <a:stretch/>
        </p:blipFill>
        <p:spPr>
          <a:xfrm>
            <a:off x="3991086" y="723890"/>
            <a:ext cx="8200913" cy="6134110"/>
          </a:xfrm>
          <a:prstGeom prst="rect">
            <a:avLst/>
          </a:prstGeom>
          <a:noFill/>
          <a:ln>
            <a:noFill/>
          </a:ln>
        </p:spPr>
      </p:pic>
      <p:sp>
        <p:nvSpPr>
          <p:cNvPr id="759" name="Google Shape;759;p19"/>
          <p:cNvSpPr txBox="1">
            <a:spLocks noGrp="1"/>
          </p:cNvSpPr>
          <p:nvPr>
            <p:ph type="body" idx="1"/>
          </p:nvPr>
        </p:nvSpPr>
        <p:spPr>
          <a:xfrm>
            <a:off x="392432" y="1395543"/>
            <a:ext cx="3265168" cy="4725557"/>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1800"/>
              <a:buChar char="•"/>
            </a:pPr>
            <a:r>
              <a:rPr lang="en-US" sz="1800" b="0" i="0" u="none" strike="noStrike">
                <a:latin typeface="Calibri"/>
                <a:ea typeface="Calibri"/>
                <a:cs typeface="Calibri"/>
                <a:sym typeface="Calibri"/>
              </a:rPr>
              <a:t>Some renewables, like wind and solar, have low carbon intensity and low water footprints</a:t>
            </a:r>
            <a:endParaRPr/>
          </a:p>
          <a:p>
            <a:pPr marL="228600" lvl="0" indent="-114300" algn="l" rtl="0">
              <a:lnSpc>
                <a:spcPct val="100000"/>
              </a:lnSpc>
              <a:spcBef>
                <a:spcPts val="0"/>
              </a:spcBef>
              <a:spcAft>
                <a:spcPts val="0"/>
              </a:spcAft>
              <a:buClr>
                <a:schemeClr val="dk1"/>
              </a:buClr>
              <a:buSzPts val="1800"/>
              <a:buNone/>
            </a:pPr>
            <a:endParaRPr sz="1800" b="0" i="0" u="none" strike="noStrike">
              <a:latin typeface="Calibri"/>
              <a:ea typeface="Calibri"/>
              <a:cs typeface="Calibri"/>
              <a:sym typeface="Calibri"/>
            </a:endParaRPr>
          </a:p>
          <a:p>
            <a:pPr marL="228600" lvl="0" indent="-228600" algn="l" rtl="0">
              <a:lnSpc>
                <a:spcPct val="100000"/>
              </a:lnSpc>
              <a:spcBef>
                <a:spcPts val="0"/>
              </a:spcBef>
              <a:spcAft>
                <a:spcPts val="0"/>
              </a:spcAft>
              <a:buClr>
                <a:schemeClr val="dk1"/>
              </a:buClr>
              <a:buSzPts val="1800"/>
              <a:buChar char="•"/>
            </a:pPr>
            <a:r>
              <a:rPr lang="en-US" sz="1800">
                <a:latin typeface="Calibri"/>
                <a:ea typeface="Calibri"/>
                <a:cs typeface="Calibri"/>
                <a:sym typeface="Calibri"/>
              </a:rPr>
              <a:t>Gas and coal have similar water footprints, but gas has lower carbon intensity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Google Shape;771;p21"/>
          <p:cNvPicPr preferRelativeResize="0"/>
          <p:nvPr/>
        </p:nvPicPr>
        <p:blipFill rotWithShape="1">
          <a:blip r:embed="rId3">
            <a:alphaModFix/>
          </a:blip>
          <a:srcRect/>
          <a:stretch/>
        </p:blipFill>
        <p:spPr>
          <a:xfrm>
            <a:off x="2895600" y="696810"/>
            <a:ext cx="7340600" cy="6161189"/>
          </a:xfrm>
          <a:prstGeom prst="rect">
            <a:avLst/>
          </a:prstGeom>
          <a:noFill/>
          <a:ln>
            <a:noFill/>
          </a:ln>
        </p:spPr>
      </p:pic>
      <p:sp>
        <p:nvSpPr>
          <p:cNvPr id="772" name="Google Shape;772;p21"/>
          <p:cNvSpPr txBox="1">
            <a:spLocks noGrp="1"/>
          </p:cNvSpPr>
          <p:nvPr>
            <p:ph type="title"/>
          </p:nvPr>
        </p:nvSpPr>
        <p:spPr>
          <a:xfrm>
            <a:off x="304800" y="-133351"/>
            <a:ext cx="11887199"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Dramatic Differences Between Eastern and Western U.S.</a:t>
            </a:r>
            <a:endParaRPr/>
          </a:p>
        </p:txBody>
      </p:sp>
      <p:sp>
        <p:nvSpPr>
          <p:cNvPr id="773" name="Google Shape;773;p21"/>
          <p:cNvSpPr txBox="1"/>
          <p:nvPr/>
        </p:nvSpPr>
        <p:spPr>
          <a:xfrm>
            <a:off x="9296400" y="1218351"/>
            <a:ext cx="2846705" cy="258404"/>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Source: Averyt et al. (2011)</a:t>
            </a:r>
            <a:endParaRPr sz="16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20"/>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Water for Energy</a:t>
            </a:r>
            <a:endParaRPr/>
          </a:p>
        </p:txBody>
      </p:sp>
      <p:pic>
        <p:nvPicPr>
          <p:cNvPr id="765" name="Google Shape;765;p20"/>
          <p:cNvPicPr preferRelativeResize="0"/>
          <p:nvPr/>
        </p:nvPicPr>
        <p:blipFill rotWithShape="1">
          <a:blip r:embed="rId3">
            <a:alphaModFix/>
          </a:blip>
          <a:srcRect/>
          <a:stretch/>
        </p:blipFill>
        <p:spPr>
          <a:xfrm>
            <a:off x="141249" y="1076092"/>
            <a:ext cx="11909501" cy="4705815"/>
          </a:xfrm>
          <a:prstGeom prst="rect">
            <a:avLst/>
          </a:prstGeom>
          <a:noFill/>
          <a:ln>
            <a:noFill/>
          </a:ln>
        </p:spPr>
      </p:pic>
      <p:sp>
        <p:nvSpPr>
          <p:cNvPr id="766" name="Google Shape;766;p20"/>
          <p:cNvSpPr txBox="1"/>
          <p:nvPr/>
        </p:nvSpPr>
        <p:spPr>
          <a:xfrm>
            <a:off x="4093565" y="6597650"/>
            <a:ext cx="6630670" cy="228268"/>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400">
                <a:solidFill>
                  <a:schemeClr val="dk1"/>
                </a:solidFill>
                <a:latin typeface="Arial"/>
                <a:ea typeface="Arial"/>
                <a:cs typeface="Arial"/>
                <a:sym typeface="Arial"/>
              </a:rPr>
              <a:t>D’Odorico et al. (2018), </a:t>
            </a:r>
            <a:r>
              <a:rPr lang="en-US" sz="1400" i="1">
                <a:solidFill>
                  <a:schemeClr val="dk1"/>
                </a:solidFill>
                <a:latin typeface="Arial"/>
                <a:ea typeface="Arial"/>
                <a:cs typeface="Arial"/>
                <a:sym typeface="Arial"/>
              </a:rPr>
              <a:t>Geophysical Research Letters</a:t>
            </a:r>
            <a:endParaRPr sz="1400" i="1">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4"/>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Today’s Topics</a:t>
            </a:r>
            <a:endParaRPr/>
          </a:p>
        </p:txBody>
      </p:sp>
      <p:sp>
        <p:nvSpPr>
          <p:cNvPr id="716" name="Google Shape;716;p14"/>
          <p:cNvSpPr txBox="1">
            <a:spLocks noGrp="1"/>
          </p:cNvSpPr>
          <p:nvPr>
            <p:ph type="body" idx="1"/>
          </p:nvPr>
        </p:nvSpPr>
        <p:spPr>
          <a:xfrm>
            <a:off x="838200" y="1467650"/>
            <a:ext cx="11087100" cy="5130001"/>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800"/>
              <a:buChar char="•"/>
            </a:pPr>
            <a:r>
              <a:rPr lang="en-US" b="1" dirty="0"/>
              <a:t>Motivation</a:t>
            </a:r>
          </a:p>
          <a:p>
            <a:pPr marL="228600" lvl="0" indent="-228600" algn="l" rtl="0">
              <a:lnSpc>
                <a:spcPct val="100000"/>
              </a:lnSpc>
              <a:spcBef>
                <a:spcPts val="0"/>
              </a:spcBef>
              <a:spcAft>
                <a:spcPts val="0"/>
              </a:spcAft>
              <a:buClr>
                <a:schemeClr val="dk1"/>
              </a:buClr>
              <a:buSzPts val="2800"/>
              <a:buChar char="•"/>
            </a:pPr>
            <a:r>
              <a:rPr lang="en-US" b="1" dirty="0"/>
              <a:t>Nexus interactions in IAMs</a:t>
            </a:r>
          </a:p>
          <a:p>
            <a:pPr marL="228600" lvl="0" indent="-228600" algn="l" rtl="0">
              <a:lnSpc>
                <a:spcPct val="100000"/>
              </a:lnSpc>
              <a:spcBef>
                <a:spcPts val="0"/>
              </a:spcBef>
              <a:spcAft>
                <a:spcPts val="0"/>
              </a:spcAft>
              <a:buClr>
                <a:schemeClr val="dk1"/>
              </a:buClr>
              <a:buSzPts val="2800"/>
              <a:buChar char="•"/>
            </a:pPr>
            <a:r>
              <a:rPr lang="en-US" b="1" dirty="0"/>
              <a:t>Common Interconnections we model:</a:t>
            </a:r>
          </a:p>
          <a:p>
            <a:pPr marL="685800" lvl="1" indent="-228600">
              <a:spcBef>
                <a:spcPts val="0"/>
              </a:spcBef>
              <a:buSzPts val="2800"/>
            </a:pPr>
            <a:r>
              <a:rPr lang="en-US" dirty="0"/>
              <a:t>Socioeconomics Drivers</a:t>
            </a:r>
          </a:p>
          <a:p>
            <a:pPr marL="685800" lvl="1" indent="-228600">
              <a:spcBef>
                <a:spcPts val="0"/>
              </a:spcBef>
              <a:buSzPts val="2800"/>
            </a:pPr>
            <a:r>
              <a:rPr lang="en-US" dirty="0"/>
              <a:t>Energy-Water Nexus</a:t>
            </a:r>
          </a:p>
          <a:p>
            <a:pPr marL="685800" lvl="1" indent="-228600">
              <a:spcBef>
                <a:spcPts val="0"/>
              </a:spcBef>
              <a:buSzPts val="2800"/>
            </a:pPr>
            <a:r>
              <a:rPr lang="en-US" dirty="0"/>
              <a:t>Water-Land-Food Nexus</a:t>
            </a:r>
          </a:p>
          <a:p>
            <a:pPr marL="685800" lvl="1" indent="-228600">
              <a:spcBef>
                <a:spcPts val="0"/>
              </a:spcBef>
              <a:buSzPts val="2800"/>
            </a:pPr>
            <a:r>
              <a:rPr lang="en-US" dirty="0"/>
              <a:t>Climate Impacts on Energy, Water, Land Nexus</a:t>
            </a:r>
          </a:p>
          <a:p>
            <a:pPr marL="228600" indent="-228600">
              <a:spcBef>
                <a:spcPts val="0"/>
              </a:spcBef>
            </a:pPr>
            <a:r>
              <a:rPr lang="en-US" b="1" dirty="0"/>
              <a:t>Example Case Studies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23"/>
          <p:cNvSpPr txBox="1">
            <a:spLocks noGrp="1"/>
          </p:cNvSpPr>
          <p:nvPr>
            <p:ph type="title"/>
          </p:nvPr>
        </p:nvSpPr>
        <p:spPr>
          <a:xfrm>
            <a:off x="457199" y="150354"/>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Energy for Water</a:t>
            </a:r>
            <a:endParaRPr/>
          </a:p>
        </p:txBody>
      </p:sp>
      <p:pic>
        <p:nvPicPr>
          <p:cNvPr id="786" name="Google Shape;786;p23"/>
          <p:cNvPicPr preferRelativeResize="0"/>
          <p:nvPr/>
        </p:nvPicPr>
        <p:blipFill rotWithShape="1">
          <a:blip r:embed="rId3">
            <a:alphaModFix/>
          </a:blip>
          <a:srcRect/>
          <a:stretch/>
        </p:blipFill>
        <p:spPr>
          <a:xfrm>
            <a:off x="1496208" y="1260182"/>
            <a:ext cx="9857591" cy="50959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7297-BD1E-17DA-269F-5A6D8B30C5CB}"/>
              </a:ext>
            </a:extLst>
          </p:cNvPr>
          <p:cNvSpPr>
            <a:spLocks noGrp="1"/>
          </p:cNvSpPr>
          <p:nvPr>
            <p:ph type="title"/>
          </p:nvPr>
        </p:nvSpPr>
        <p:spPr>
          <a:xfrm>
            <a:off x="702907" y="2662981"/>
            <a:ext cx="10896600" cy="999833"/>
          </a:xfrm>
        </p:spPr>
        <p:txBody>
          <a:bodyPr/>
          <a:lstStyle/>
          <a:p>
            <a:pPr>
              <a:buSzPts val="2800"/>
            </a:pPr>
            <a:r>
              <a:rPr lang="en-US" b="1" dirty="0"/>
              <a:t>Common Interconnections we model:</a:t>
            </a:r>
            <a:br>
              <a:rPr lang="en-US" b="1" dirty="0"/>
            </a:br>
            <a:br>
              <a:rPr lang="en-US" b="1" dirty="0"/>
            </a:br>
            <a:r>
              <a:rPr lang="en-US" dirty="0"/>
              <a:t>Water – Land – Food Nexus</a:t>
            </a:r>
            <a:endParaRPr lang="en-US" b="1" dirty="0"/>
          </a:p>
        </p:txBody>
      </p:sp>
    </p:spTree>
    <p:extLst>
      <p:ext uri="{BB962C8B-B14F-4D97-AF65-F5344CB8AC3E}">
        <p14:creationId xmlns:p14="http://schemas.microsoft.com/office/powerpoint/2010/main" val="1855218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2"/>
          <p:cNvSpPr txBox="1">
            <a:spLocks noGrp="1"/>
          </p:cNvSpPr>
          <p:nvPr>
            <p:ph type="body" idx="1"/>
          </p:nvPr>
        </p:nvSpPr>
        <p:spPr>
          <a:xfrm>
            <a:off x="647700" y="79914"/>
            <a:ext cx="10896600" cy="181052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800"/>
              <a:buNone/>
            </a:pPr>
            <a:r>
              <a:rPr lang="en-US" sz="4800" b="1"/>
              <a:t>Water-Land-Food Nexus</a:t>
            </a:r>
            <a:endParaRPr/>
          </a:p>
          <a:p>
            <a:pPr marL="0" lvl="0" indent="0" algn="l" rtl="0">
              <a:lnSpc>
                <a:spcPct val="100000"/>
              </a:lnSpc>
              <a:spcBef>
                <a:spcPts val="1000"/>
              </a:spcBef>
              <a:spcAft>
                <a:spcPts val="0"/>
              </a:spcAft>
              <a:buClr>
                <a:schemeClr val="dk1"/>
              </a:buClr>
              <a:buSzPts val="2200"/>
              <a:buNone/>
            </a:pPr>
            <a:r>
              <a:rPr lang="en-US" sz="2200"/>
              <a:t>How much water is used to produce crops and food from land?</a:t>
            </a:r>
            <a:endParaRPr/>
          </a:p>
        </p:txBody>
      </p:sp>
      <p:pic>
        <p:nvPicPr>
          <p:cNvPr id="934" name="Google Shape;934;p32" descr="\\essi12.umd.edu\documents\twild\Documents\ESSIC\NSF INFEWS\Figures\fig1.png"/>
          <p:cNvPicPr preferRelativeResize="0"/>
          <p:nvPr/>
        </p:nvPicPr>
        <p:blipFill rotWithShape="1">
          <a:blip r:embed="rId3">
            <a:alphaModFix/>
          </a:blip>
          <a:srcRect/>
          <a:stretch/>
        </p:blipFill>
        <p:spPr>
          <a:xfrm>
            <a:off x="3121510" y="1890439"/>
            <a:ext cx="5948980" cy="4801586"/>
          </a:xfrm>
          <a:prstGeom prst="rect">
            <a:avLst/>
          </a:prstGeom>
          <a:noFill/>
          <a:ln>
            <a:noFill/>
          </a:ln>
        </p:spPr>
      </p:pic>
      <p:sp>
        <p:nvSpPr>
          <p:cNvPr id="935" name="Google Shape;935;p32"/>
          <p:cNvSpPr/>
          <p:nvPr/>
        </p:nvSpPr>
        <p:spPr>
          <a:xfrm>
            <a:off x="7213600" y="2451100"/>
            <a:ext cx="1460500" cy="6985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33"/>
          <p:cNvSpPr txBox="1">
            <a:spLocks noGrp="1"/>
          </p:cNvSpPr>
          <p:nvPr>
            <p:ph type="title"/>
          </p:nvPr>
        </p:nvSpPr>
        <p:spPr>
          <a:xfrm>
            <a:off x="457199" y="13606"/>
            <a:ext cx="10896600" cy="75565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Share of total global water usage by crop</a:t>
            </a:r>
            <a:endParaRPr/>
          </a:p>
        </p:txBody>
      </p:sp>
      <p:pic>
        <p:nvPicPr>
          <p:cNvPr id="942" name="Google Shape;942;p33"/>
          <p:cNvPicPr preferRelativeResize="0"/>
          <p:nvPr/>
        </p:nvPicPr>
        <p:blipFill rotWithShape="1">
          <a:blip r:embed="rId3">
            <a:alphaModFix/>
          </a:blip>
          <a:srcRect r="14811"/>
          <a:stretch/>
        </p:blipFill>
        <p:spPr>
          <a:xfrm>
            <a:off x="1255485" y="769257"/>
            <a:ext cx="9949544" cy="5931930"/>
          </a:xfrm>
          <a:prstGeom prst="rect">
            <a:avLst/>
          </a:prstGeom>
          <a:noFill/>
          <a:ln>
            <a:noFill/>
          </a:ln>
        </p:spPr>
      </p:pic>
      <p:sp>
        <p:nvSpPr>
          <p:cNvPr id="943" name="Google Shape;943;p33"/>
          <p:cNvSpPr txBox="1"/>
          <p:nvPr/>
        </p:nvSpPr>
        <p:spPr>
          <a:xfrm>
            <a:off x="7605486" y="5602514"/>
            <a:ext cx="56896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Source: Mekonnen and Hoekstra (2011), </a:t>
            </a:r>
            <a:r>
              <a:rPr lang="en-US" sz="1400" i="1">
                <a:solidFill>
                  <a:schemeClr val="dk1"/>
                </a:solidFill>
                <a:latin typeface="Calibri"/>
                <a:ea typeface="Calibri"/>
                <a:cs typeface="Calibri"/>
                <a:sym typeface="Calibri"/>
              </a:rPr>
              <a:t>HESS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70BE-2B7D-B16F-5443-E09099A54A13}"/>
              </a:ext>
            </a:extLst>
          </p:cNvPr>
          <p:cNvSpPr>
            <a:spLocks noGrp="1"/>
          </p:cNvSpPr>
          <p:nvPr>
            <p:ph type="title"/>
          </p:nvPr>
        </p:nvSpPr>
        <p:spPr/>
        <p:txBody>
          <a:bodyPr/>
          <a:lstStyle/>
          <a:p>
            <a:r>
              <a:rPr lang="en-US" dirty="0"/>
              <a:t>Gridded Water withdrawals and consumption </a:t>
            </a:r>
          </a:p>
        </p:txBody>
      </p:sp>
      <p:pic>
        <p:nvPicPr>
          <p:cNvPr id="5" name="Picture 4">
            <a:extLst>
              <a:ext uri="{FF2B5EF4-FFF2-40B4-BE49-F238E27FC236}">
                <a16:creationId xmlns:a16="http://schemas.microsoft.com/office/drawing/2014/main" id="{3E939EF1-72C0-603B-DDFE-7264429CB6E8}"/>
              </a:ext>
            </a:extLst>
          </p:cNvPr>
          <p:cNvPicPr>
            <a:picLocks noChangeAspect="1"/>
          </p:cNvPicPr>
          <p:nvPr/>
        </p:nvPicPr>
        <p:blipFill>
          <a:blip r:embed="rId2"/>
          <a:stretch>
            <a:fillRect/>
          </a:stretch>
        </p:blipFill>
        <p:spPr>
          <a:xfrm>
            <a:off x="5653849" y="1302170"/>
            <a:ext cx="6352002" cy="4459483"/>
          </a:xfrm>
          <a:prstGeom prst="rect">
            <a:avLst/>
          </a:prstGeom>
        </p:spPr>
      </p:pic>
      <p:pic>
        <p:nvPicPr>
          <p:cNvPr id="7" name="Picture 6">
            <a:extLst>
              <a:ext uri="{FF2B5EF4-FFF2-40B4-BE49-F238E27FC236}">
                <a16:creationId xmlns:a16="http://schemas.microsoft.com/office/drawing/2014/main" id="{96D29620-8AA6-7925-F3AB-4C860C26B7D1}"/>
              </a:ext>
            </a:extLst>
          </p:cNvPr>
          <p:cNvPicPr>
            <a:picLocks noChangeAspect="1"/>
          </p:cNvPicPr>
          <p:nvPr/>
        </p:nvPicPr>
        <p:blipFill>
          <a:blip r:embed="rId3"/>
          <a:stretch>
            <a:fillRect/>
          </a:stretch>
        </p:blipFill>
        <p:spPr>
          <a:xfrm>
            <a:off x="421324" y="2232058"/>
            <a:ext cx="5017350" cy="2778481"/>
          </a:xfrm>
          <a:prstGeom prst="rect">
            <a:avLst/>
          </a:prstGeom>
        </p:spPr>
      </p:pic>
      <p:sp>
        <p:nvSpPr>
          <p:cNvPr id="9" name="TextBox 8">
            <a:extLst>
              <a:ext uri="{FF2B5EF4-FFF2-40B4-BE49-F238E27FC236}">
                <a16:creationId xmlns:a16="http://schemas.microsoft.com/office/drawing/2014/main" id="{126FB2BF-8480-79B3-80DE-0AFD72CFBDF5}"/>
              </a:ext>
            </a:extLst>
          </p:cNvPr>
          <p:cNvSpPr txBox="1"/>
          <p:nvPr/>
        </p:nvSpPr>
        <p:spPr>
          <a:xfrm>
            <a:off x="3598117" y="6375208"/>
            <a:ext cx="6095222" cy="307777"/>
          </a:xfrm>
          <a:prstGeom prst="rect">
            <a:avLst/>
          </a:prstGeom>
          <a:noFill/>
        </p:spPr>
        <p:txBody>
          <a:bodyPr wrap="square">
            <a:spAutoFit/>
          </a:bodyPr>
          <a:lstStyle/>
          <a:p>
            <a:r>
              <a:rPr lang="en-US" dirty="0">
                <a:hlinkClick r:id="rId4"/>
              </a:rPr>
              <a:t>https://jgcri.github.io/khan-etal_2022_tethysSSPRCP/index.html</a:t>
            </a:r>
            <a:r>
              <a:rPr lang="en-US" dirty="0"/>
              <a:t> </a:t>
            </a:r>
          </a:p>
        </p:txBody>
      </p:sp>
    </p:spTree>
    <p:extLst>
      <p:ext uri="{BB962C8B-B14F-4D97-AF65-F5344CB8AC3E}">
        <p14:creationId xmlns:p14="http://schemas.microsoft.com/office/powerpoint/2010/main" val="2687366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4"/>
          <p:cNvSpPr txBox="1">
            <a:spLocks noGrp="1"/>
          </p:cNvSpPr>
          <p:nvPr>
            <p:ph type="title"/>
          </p:nvPr>
        </p:nvSpPr>
        <p:spPr>
          <a:xfrm>
            <a:off x="647700" y="185217"/>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dirty="0"/>
              <a:t>Water &amp; Carbon Implications of Food</a:t>
            </a:r>
            <a:endParaRPr dirty="0"/>
          </a:p>
        </p:txBody>
      </p:sp>
      <p:sp>
        <p:nvSpPr>
          <p:cNvPr id="950" name="Google Shape;950;p34"/>
          <p:cNvSpPr/>
          <p:nvPr/>
        </p:nvSpPr>
        <p:spPr>
          <a:xfrm>
            <a:off x="3338285" y="1441453"/>
            <a:ext cx="6245079" cy="3713835"/>
          </a:xfrm>
          <a:prstGeom prst="rect">
            <a:avLst/>
          </a:prstGeom>
          <a:noFill/>
          <a:ln>
            <a:noFill/>
          </a:ln>
        </p:spPr>
      </p:sp>
      <p:sp>
        <p:nvSpPr>
          <p:cNvPr id="951" name="Google Shape;951;p34"/>
          <p:cNvSpPr txBox="1"/>
          <p:nvPr/>
        </p:nvSpPr>
        <p:spPr>
          <a:xfrm>
            <a:off x="3893764" y="6002847"/>
            <a:ext cx="5689600"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0" i="0" dirty="0">
                <a:solidFill>
                  <a:srgbClr val="1C1D1E"/>
                </a:solidFill>
                <a:effectLst/>
                <a:latin typeface="Open Sans" panose="020B0606030504020204" pitchFamily="34" charset="0"/>
              </a:rPr>
              <a:t>Figure 2B: The water and carbon footprints of food products (based on </a:t>
            </a:r>
            <a:r>
              <a:rPr lang="en-US" b="0" i="0" dirty="0" err="1">
                <a:solidFill>
                  <a:srgbClr val="1C1D1E"/>
                </a:solidFill>
                <a:effectLst/>
                <a:latin typeface="Open Sans" panose="020B0606030504020204" pitchFamily="34" charset="0"/>
              </a:rPr>
              <a:t>Gephart</a:t>
            </a:r>
            <a:r>
              <a:rPr lang="en-US" b="0" i="0" dirty="0">
                <a:solidFill>
                  <a:srgbClr val="1C1D1E"/>
                </a:solidFill>
                <a:effectLst/>
                <a:latin typeface="Open Sans" panose="020B0606030504020204" pitchFamily="34" charset="0"/>
              </a:rPr>
              <a:t>, Davis, et al., </a:t>
            </a:r>
            <a:r>
              <a:rPr lang="en-US" b="0" i="0" u="none" strike="noStrike" dirty="0">
                <a:solidFill>
                  <a:srgbClr val="2F7BAE"/>
                </a:solidFill>
                <a:effectLst/>
                <a:latin typeface="Open Sans" panose="020B0606030504020204" pitchFamily="34" charset="0"/>
                <a:hlinkClick r:id="rId3"/>
              </a:rPr>
              <a:t>2016</a:t>
            </a:r>
            <a:r>
              <a:rPr lang="en-US" b="0" i="0" dirty="0">
                <a:solidFill>
                  <a:srgbClr val="1C1D1E"/>
                </a:solidFill>
                <a:effectLst/>
                <a:latin typeface="Open Sans" panose="020B0606030504020204" pitchFamily="34" charset="0"/>
              </a:rPr>
              <a:t>). (</a:t>
            </a:r>
            <a:r>
              <a:rPr lang="en-US" sz="1400" dirty="0">
                <a:solidFill>
                  <a:schemeClr val="dk1"/>
                </a:solidFill>
                <a:latin typeface="Calibri"/>
                <a:ea typeface="Calibri"/>
                <a:cs typeface="Calibri"/>
                <a:sym typeface="Calibri"/>
              </a:rPr>
              <a:t>Source: </a:t>
            </a:r>
            <a:r>
              <a:rPr lang="en-US" sz="1400" dirty="0" err="1">
                <a:solidFill>
                  <a:schemeClr val="dk1"/>
                </a:solidFill>
                <a:latin typeface="Calibri"/>
                <a:ea typeface="Calibri"/>
                <a:cs typeface="Calibri"/>
                <a:sym typeface="Calibri"/>
              </a:rPr>
              <a:t>d’Odorico</a:t>
            </a:r>
            <a:r>
              <a:rPr lang="en-US" sz="1400" dirty="0">
                <a:solidFill>
                  <a:schemeClr val="dk1"/>
                </a:solidFill>
                <a:latin typeface="Calibri"/>
                <a:ea typeface="Calibri"/>
                <a:cs typeface="Calibri"/>
                <a:sym typeface="Calibri"/>
              </a:rPr>
              <a:t> et al. (2018), </a:t>
            </a:r>
            <a:r>
              <a:rPr lang="en-US" sz="1400" i="1" dirty="0">
                <a:solidFill>
                  <a:schemeClr val="dk1"/>
                </a:solidFill>
                <a:latin typeface="Calibri"/>
                <a:ea typeface="Calibri"/>
                <a:cs typeface="Calibri"/>
                <a:sym typeface="Calibri"/>
              </a:rPr>
              <a:t>Geophysical Research Letters)</a:t>
            </a:r>
            <a:endParaRPr dirty="0"/>
          </a:p>
        </p:txBody>
      </p:sp>
      <p:pic>
        <p:nvPicPr>
          <p:cNvPr id="1028" name="Picture 4" descr="Details are in the caption following the image">
            <a:extLst>
              <a:ext uri="{FF2B5EF4-FFF2-40B4-BE49-F238E27FC236}">
                <a16:creationId xmlns:a16="http://schemas.microsoft.com/office/drawing/2014/main" id="{AF52B48D-A770-6472-E962-1174476063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667" y="1094329"/>
            <a:ext cx="5071447" cy="4738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7297-BD1E-17DA-269F-5A6D8B30C5CB}"/>
              </a:ext>
            </a:extLst>
          </p:cNvPr>
          <p:cNvSpPr>
            <a:spLocks noGrp="1"/>
          </p:cNvSpPr>
          <p:nvPr>
            <p:ph type="title"/>
          </p:nvPr>
        </p:nvSpPr>
        <p:spPr>
          <a:xfrm>
            <a:off x="702907" y="2662981"/>
            <a:ext cx="10896600" cy="999833"/>
          </a:xfrm>
        </p:spPr>
        <p:txBody>
          <a:bodyPr/>
          <a:lstStyle/>
          <a:p>
            <a:pPr>
              <a:buSzPts val="2800"/>
            </a:pPr>
            <a:r>
              <a:rPr lang="en-US" b="1" dirty="0"/>
              <a:t>Common Interconnections we model:</a:t>
            </a:r>
            <a:br>
              <a:rPr lang="en-US" b="1" dirty="0"/>
            </a:br>
            <a:br>
              <a:rPr lang="en-US" b="1" dirty="0"/>
            </a:br>
            <a:r>
              <a:rPr lang="en-US" dirty="0"/>
              <a:t>Climate Impacts on Energy, Water, Land Nexus</a:t>
            </a:r>
            <a:endParaRPr lang="en-US" b="1" dirty="0"/>
          </a:p>
        </p:txBody>
      </p:sp>
    </p:spTree>
    <p:extLst>
      <p:ext uri="{BB962C8B-B14F-4D97-AF65-F5344CB8AC3E}">
        <p14:creationId xmlns:p14="http://schemas.microsoft.com/office/powerpoint/2010/main" val="1964452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25"/>
          <p:cNvSpPr txBox="1">
            <a:spLocks noGrp="1"/>
          </p:cNvSpPr>
          <p:nvPr>
            <p:ph type="body" idx="1"/>
          </p:nvPr>
        </p:nvSpPr>
        <p:spPr>
          <a:xfrm>
            <a:off x="647700" y="79914"/>
            <a:ext cx="10896600" cy="18105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rgbClr val="FF0000"/>
              </a:buClr>
              <a:buSzPts val="4800"/>
              <a:buNone/>
            </a:pPr>
            <a:r>
              <a:rPr lang="en-US" sz="4800" b="1">
                <a:solidFill>
                  <a:srgbClr val="FF0000"/>
                </a:solidFill>
              </a:rPr>
              <a:t>Climate</a:t>
            </a:r>
            <a:r>
              <a:rPr lang="en-US" sz="4800" b="1"/>
              <a:t>-Energy,Water,Land Nexus</a:t>
            </a:r>
            <a:endParaRPr/>
          </a:p>
          <a:p>
            <a:pPr marL="0" lvl="0" indent="0" algn="l" rtl="0">
              <a:lnSpc>
                <a:spcPct val="100000"/>
              </a:lnSpc>
              <a:spcBef>
                <a:spcPts val="1000"/>
              </a:spcBef>
              <a:spcAft>
                <a:spcPts val="0"/>
              </a:spcAft>
              <a:buClr>
                <a:schemeClr val="dk1"/>
              </a:buClr>
              <a:buSzPts val="2200"/>
              <a:buNone/>
            </a:pPr>
            <a:r>
              <a:rPr lang="en-US" sz="2200"/>
              <a:t>Energy and land usage impact climate change, that water is a constraint on energy and land development. But how does climate in turn impact energy, water, and land systems?</a:t>
            </a:r>
            <a:endParaRPr/>
          </a:p>
          <a:p>
            <a:pPr marL="0" lvl="0" indent="0" algn="l" rtl="0">
              <a:lnSpc>
                <a:spcPct val="100000"/>
              </a:lnSpc>
              <a:spcBef>
                <a:spcPts val="1000"/>
              </a:spcBef>
              <a:spcAft>
                <a:spcPts val="0"/>
              </a:spcAft>
              <a:buClr>
                <a:schemeClr val="dk1"/>
              </a:buClr>
              <a:buSzPts val="4800"/>
              <a:buNone/>
            </a:pPr>
            <a:endParaRPr sz="4800" b="1"/>
          </a:p>
        </p:txBody>
      </p:sp>
      <p:pic>
        <p:nvPicPr>
          <p:cNvPr id="811" name="Google Shape;811;p25" descr="\\essi12.umd.edu\documents\twild\Documents\ESSIC\NSF INFEWS\Figures\fig1.png"/>
          <p:cNvPicPr preferRelativeResize="0"/>
          <p:nvPr/>
        </p:nvPicPr>
        <p:blipFill rotWithShape="1">
          <a:blip r:embed="rId3">
            <a:alphaModFix/>
          </a:blip>
          <a:srcRect/>
          <a:stretch/>
        </p:blipFill>
        <p:spPr>
          <a:xfrm>
            <a:off x="3121510" y="1890439"/>
            <a:ext cx="5948980" cy="4801586"/>
          </a:xfrm>
          <a:prstGeom prst="rect">
            <a:avLst/>
          </a:prstGeom>
          <a:noFill/>
          <a:ln>
            <a:noFill/>
          </a:ln>
        </p:spPr>
      </p:pic>
      <p:sp>
        <p:nvSpPr>
          <p:cNvPr id="812" name="Google Shape;812;p25"/>
          <p:cNvSpPr/>
          <p:nvPr/>
        </p:nvSpPr>
        <p:spPr>
          <a:xfrm>
            <a:off x="3121510" y="4478394"/>
            <a:ext cx="1450490" cy="1072552"/>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3" name="Google Shape;813;p25"/>
          <p:cNvSpPr/>
          <p:nvPr/>
        </p:nvSpPr>
        <p:spPr>
          <a:xfrm>
            <a:off x="5483710" y="3700964"/>
            <a:ext cx="612290" cy="972636"/>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4" name="Google Shape;814;p25"/>
          <p:cNvSpPr/>
          <p:nvPr/>
        </p:nvSpPr>
        <p:spPr>
          <a:xfrm>
            <a:off x="6739665" y="4673600"/>
            <a:ext cx="473935" cy="590268"/>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366013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26"/>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Climate Change Impacts Across Multiple Sectors</a:t>
            </a:r>
            <a:endParaRPr/>
          </a:p>
        </p:txBody>
      </p:sp>
      <p:sp>
        <p:nvSpPr>
          <p:cNvPr id="820" name="Google Shape;820;p26"/>
          <p:cNvSpPr/>
          <p:nvPr/>
        </p:nvSpPr>
        <p:spPr>
          <a:xfrm>
            <a:off x="1524000" y="1355448"/>
            <a:ext cx="9144000" cy="5486400"/>
          </a:xfrm>
          <a:custGeom>
            <a:avLst/>
            <a:gdLst/>
            <a:ahLst/>
            <a:cxnLst/>
            <a:rect l="l" t="t" r="r" b="b"/>
            <a:pathLst>
              <a:path w="9144000" h="5486400" extrusionOk="0">
                <a:moveTo>
                  <a:pt x="0" y="5486400"/>
                </a:moveTo>
                <a:lnTo>
                  <a:pt x="9144000" y="5486400"/>
                </a:lnTo>
                <a:lnTo>
                  <a:pt x="9144000" y="0"/>
                </a:lnTo>
                <a:lnTo>
                  <a:pt x="0" y="0"/>
                </a:lnTo>
                <a:lnTo>
                  <a:pt x="0" y="548640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1" name="Google Shape;821;p26"/>
          <p:cNvSpPr txBox="1"/>
          <p:nvPr/>
        </p:nvSpPr>
        <p:spPr>
          <a:xfrm>
            <a:off x="10071607" y="6439614"/>
            <a:ext cx="153670" cy="1631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900">
                <a:solidFill>
                  <a:srgbClr val="6F7176"/>
                </a:solidFill>
                <a:latin typeface="Arial"/>
                <a:ea typeface="Arial"/>
                <a:cs typeface="Arial"/>
                <a:sym typeface="Arial"/>
              </a:rPr>
              <a:t>33</a:t>
            </a:r>
            <a:endParaRPr sz="900">
              <a:solidFill>
                <a:schemeClr val="dk1"/>
              </a:solidFill>
              <a:latin typeface="Arial"/>
              <a:ea typeface="Arial"/>
              <a:cs typeface="Arial"/>
              <a:sym typeface="Arial"/>
            </a:endParaRPr>
          </a:p>
        </p:txBody>
      </p:sp>
      <p:sp>
        <p:nvSpPr>
          <p:cNvPr id="822" name="Google Shape;822;p26"/>
          <p:cNvSpPr txBox="1"/>
          <p:nvPr/>
        </p:nvSpPr>
        <p:spPr>
          <a:xfrm>
            <a:off x="3282188" y="1674930"/>
            <a:ext cx="1764030"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Energy Demand</a:t>
            </a:r>
            <a:endParaRPr sz="1800">
              <a:solidFill>
                <a:schemeClr val="dk1"/>
              </a:solidFill>
              <a:latin typeface="Arial"/>
              <a:ea typeface="Arial"/>
              <a:cs typeface="Arial"/>
              <a:sym typeface="Arial"/>
            </a:endParaRPr>
          </a:p>
        </p:txBody>
      </p:sp>
      <p:sp>
        <p:nvSpPr>
          <p:cNvPr id="823" name="Google Shape;823;p26"/>
          <p:cNvSpPr txBox="1"/>
          <p:nvPr/>
        </p:nvSpPr>
        <p:spPr>
          <a:xfrm>
            <a:off x="6662420" y="1601829"/>
            <a:ext cx="2647950" cy="452755"/>
          </a:xfrm>
          <a:prstGeom prst="rect">
            <a:avLst/>
          </a:prstGeom>
          <a:noFill/>
          <a:ln>
            <a:noFill/>
          </a:ln>
        </p:spPr>
        <p:txBody>
          <a:bodyPr spcFirstLastPara="1" wrap="square" lIns="0" tIns="13325" rIns="0" bIns="0" anchor="t" anchorCtr="0">
            <a:spAutoFit/>
          </a:bodyPr>
          <a:lstStyle/>
          <a:p>
            <a:pPr marL="12700" marR="5080" lvl="0" indent="0" algn="l" rtl="0">
              <a:lnSpc>
                <a:spcPct val="100000"/>
              </a:lnSpc>
              <a:spcBef>
                <a:spcPts val="0"/>
              </a:spcBef>
              <a:spcAft>
                <a:spcPts val="0"/>
              </a:spcAft>
              <a:buNone/>
            </a:pPr>
            <a:r>
              <a:rPr lang="en-US" sz="1400">
                <a:solidFill>
                  <a:schemeClr val="dk1"/>
                </a:solidFill>
                <a:latin typeface="Arial"/>
                <a:ea typeface="Arial"/>
                <a:cs typeface="Arial"/>
                <a:sym typeface="Arial"/>
              </a:rPr>
              <a:t>Increases in electricity demand,  decreases in natural gas demand</a:t>
            </a:r>
            <a:endParaRPr sz="1400">
              <a:solidFill>
                <a:schemeClr val="dk1"/>
              </a:solidFill>
              <a:latin typeface="Arial"/>
              <a:ea typeface="Arial"/>
              <a:cs typeface="Arial"/>
              <a:sym typeface="Arial"/>
            </a:endParaRPr>
          </a:p>
        </p:txBody>
      </p:sp>
      <p:sp>
        <p:nvSpPr>
          <p:cNvPr id="824" name="Google Shape;824;p26"/>
          <p:cNvSpPr/>
          <p:nvPr/>
        </p:nvSpPr>
        <p:spPr>
          <a:xfrm>
            <a:off x="5313426" y="1783693"/>
            <a:ext cx="1186180" cy="129539"/>
          </a:xfrm>
          <a:custGeom>
            <a:avLst/>
            <a:gdLst/>
            <a:ahLst/>
            <a:cxnLst/>
            <a:rect l="l" t="t" r="r" b="b"/>
            <a:pathLst>
              <a:path w="1186179" h="129539" extrusionOk="0">
                <a:moveTo>
                  <a:pt x="1108202" y="64769"/>
                </a:moveTo>
                <a:lnTo>
                  <a:pt x="1056386" y="129539"/>
                </a:lnTo>
                <a:lnTo>
                  <a:pt x="1160018" y="77723"/>
                </a:lnTo>
                <a:lnTo>
                  <a:pt x="1108202" y="77723"/>
                </a:lnTo>
                <a:lnTo>
                  <a:pt x="1108202" y="64769"/>
                </a:lnTo>
                <a:close/>
              </a:path>
              <a:path w="1186179" h="129539" extrusionOk="0">
                <a:moveTo>
                  <a:pt x="1097838" y="51815"/>
                </a:moveTo>
                <a:lnTo>
                  <a:pt x="0" y="51815"/>
                </a:lnTo>
                <a:lnTo>
                  <a:pt x="0" y="77723"/>
                </a:lnTo>
                <a:lnTo>
                  <a:pt x="1097838" y="77723"/>
                </a:lnTo>
                <a:lnTo>
                  <a:pt x="1108202" y="64769"/>
                </a:lnTo>
                <a:lnTo>
                  <a:pt x="1097838" y="51815"/>
                </a:lnTo>
                <a:close/>
              </a:path>
              <a:path w="1186179" h="129539" extrusionOk="0">
                <a:moveTo>
                  <a:pt x="1160018" y="51815"/>
                </a:moveTo>
                <a:lnTo>
                  <a:pt x="1108202" y="51815"/>
                </a:lnTo>
                <a:lnTo>
                  <a:pt x="1108202" y="77723"/>
                </a:lnTo>
                <a:lnTo>
                  <a:pt x="1160018" y="77723"/>
                </a:lnTo>
                <a:lnTo>
                  <a:pt x="1185926" y="64769"/>
                </a:lnTo>
                <a:lnTo>
                  <a:pt x="1160018" y="51815"/>
                </a:lnTo>
                <a:close/>
              </a:path>
              <a:path w="1186179" h="129539" extrusionOk="0">
                <a:moveTo>
                  <a:pt x="1056386" y="0"/>
                </a:moveTo>
                <a:lnTo>
                  <a:pt x="1108202" y="64769"/>
                </a:lnTo>
                <a:lnTo>
                  <a:pt x="1108202" y="51815"/>
                </a:lnTo>
                <a:lnTo>
                  <a:pt x="1160018" y="51815"/>
                </a:lnTo>
                <a:lnTo>
                  <a:pt x="105638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5" name="Google Shape;825;p26"/>
          <p:cNvSpPr/>
          <p:nvPr/>
        </p:nvSpPr>
        <p:spPr>
          <a:xfrm>
            <a:off x="5667755" y="2129641"/>
            <a:ext cx="486155" cy="45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6" name="Google Shape;826;p26"/>
          <p:cNvSpPr/>
          <p:nvPr/>
        </p:nvSpPr>
        <p:spPr>
          <a:xfrm>
            <a:off x="5852795" y="2393419"/>
            <a:ext cx="116205" cy="123825"/>
          </a:xfrm>
          <a:custGeom>
            <a:avLst/>
            <a:gdLst/>
            <a:ahLst/>
            <a:cxnLst/>
            <a:rect l="l" t="t" r="r" b="b"/>
            <a:pathLst>
              <a:path w="116204" h="123825" extrusionOk="0">
                <a:moveTo>
                  <a:pt x="116077" y="0"/>
                </a:moveTo>
                <a:lnTo>
                  <a:pt x="0" y="0"/>
                </a:lnTo>
                <a:lnTo>
                  <a:pt x="0" y="123443"/>
                </a:lnTo>
                <a:lnTo>
                  <a:pt x="116077" y="123443"/>
                </a:lnTo>
                <a:lnTo>
                  <a:pt x="116077"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7" name="Google Shape;827;p26"/>
          <p:cNvSpPr/>
          <p:nvPr/>
        </p:nvSpPr>
        <p:spPr>
          <a:xfrm>
            <a:off x="5714238" y="2277341"/>
            <a:ext cx="393700" cy="116205"/>
          </a:xfrm>
          <a:custGeom>
            <a:avLst/>
            <a:gdLst/>
            <a:ahLst/>
            <a:cxnLst/>
            <a:rect l="l" t="t" r="r" b="b"/>
            <a:pathLst>
              <a:path w="393700" h="116205" extrusionOk="0">
                <a:moveTo>
                  <a:pt x="393191" y="0"/>
                </a:moveTo>
                <a:lnTo>
                  <a:pt x="0" y="0"/>
                </a:lnTo>
                <a:lnTo>
                  <a:pt x="0" y="116078"/>
                </a:lnTo>
                <a:lnTo>
                  <a:pt x="393191" y="116078"/>
                </a:lnTo>
                <a:lnTo>
                  <a:pt x="393191"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8" name="Google Shape;828;p26"/>
          <p:cNvSpPr/>
          <p:nvPr/>
        </p:nvSpPr>
        <p:spPr>
          <a:xfrm>
            <a:off x="5852795" y="2153897"/>
            <a:ext cx="116205" cy="123825"/>
          </a:xfrm>
          <a:custGeom>
            <a:avLst/>
            <a:gdLst/>
            <a:ahLst/>
            <a:cxnLst/>
            <a:rect l="l" t="t" r="r" b="b"/>
            <a:pathLst>
              <a:path w="116204" h="123825" extrusionOk="0">
                <a:moveTo>
                  <a:pt x="116077" y="0"/>
                </a:moveTo>
                <a:lnTo>
                  <a:pt x="0" y="0"/>
                </a:lnTo>
                <a:lnTo>
                  <a:pt x="0" y="123443"/>
                </a:lnTo>
                <a:lnTo>
                  <a:pt x="116077" y="123443"/>
                </a:lnTo>
                <a:lnTo>
                  <a:pt x="116077"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9" name="Google Shape;829;p26"/>
          <p:cNvSpPr/>
          <p:nvPr/>
        </p:nvSpPr>
        <p:spPr>
          <a:xfrm>
            <a:off x="5714238" y="2153897"/>
            <a:ext cx="393700" cy="363220"/>
          </a:xfrm>
          <a:custGeom>
            <a:avLst/>
            <a:gdLst/>
            <a:ahLst/>
            <a:cxnLst/>
            <a:rect l="l" t="t" r="r" b="b"/>
            <a:pathLst>
              <a:path w="393700" h="363219" extrusionOk="0">
                <a:moveTo>
                  <a:pt x="0" y="123443"/>
                </a:moveTo>
                <a:lnTo>
                  <a:pt x="138557" y="123443"/>
                </a:lnTo>
                <a:lnTo>
                  <a:pt x="138557" y="0"/>
                </a:lnTo>
                <a:lnTo>
                  <a:pt x="254635" y="0"/>
                </a:lnTo>
                <a:lnTo>
                  <a:pt x="254635" y="123443"/>
                </a:lnTo>
                <a:lnTo>
                  <a:pt x="393191" y="123443"/>
                </a:lnTo>
                <a:lnTo>
                  <a:pt x="393191" y="239522"/>
                </a:lnTo>
                <a:lnTo>
                  <a:pt x="254635" y="239522"/>
                </a:lnTo>
                <a:lnTo>
                  <a:pt x="254635" y="362965"/>
                </a:lnTo>
                <a:lnTo>
                  <a:pt x="138557" y="362965"/>
                </a:lnTo>
                <a:lnTo>
                  <a:pt x="138557" y="239522"/>
                </a:lnTo>
                <a:lnTo>
                  <a:pt x="0" y="239522"/>
                </a:lnTo>
                <a:lnTo>
                  <a:pt x="0" y="123443"/>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0" name="Google Shape;830;p26"/>
          <p:cNvSpPr txBox="1"/>
          <p:nvPr/>
        </p:nvSpPr>
        <p:spPr>
          <a:xfrm>
            <a:off x="3282188" y="2667739"/>
            <a:ext cx="136271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Hydropower</a:t>
            </a:r>
            <a:endParaRPr sz="1800">
              <a:solidFill>
                <a:schemeClr val="dk1"/>
              </a:solidFill>
              <a:latin typeface="Arial"/>
              <a:ea typeface="Arial"/>
              <a:cs typeface="Arial"/>
              <a:sym typeface="Arial"/>
            </a:endParaRPr>
          </a:p>
        </p:txBody>
      </p:sp>
      <p:sp>
        <p:nvSpPr>
          <p:cNvPr id="831" name="Google Shape;831;p26"/>
          <p:cNvSpPr txBox="1"/>
          <p:nvPr/>
        </p:nvSpPr>
        <p:spPr>
          <a:xfrm>
            <a:off x="6662420" y="2699109"/>
            <a:ext cx="2971800" cy="23939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1400">
                <a:solidFill>
                  <a:schemeClr val="dk1"/>
                </a:solidFill>
                <a:latin typeface="Arial"/>
                <a:ea typeface="Arial"/>
                <a:cs typeface="Arial"/>
                <a:sym typeface="Arial"/>
              </a:rPr>
              <a:t>Changes in production of hydropower</a:t>
            </a:r>
            <a:endParaRPr sz="1400">
              <a:solidFill>
                <a:schemeClr val="dk1"/>
              </a:solidFill>
              <a:latin typeface="Arial"/>
              <a:ea typeface="Arial"/>
              <a:cs typeface="Arial"/>
              <a:sym typeface="Arial"/>
            </a:endParaRPr>
          </a:p>
        </p:txBody>
      </p:sp>
      <p:sp>
        <p:nvSpPr>
          <p:cNvPr id="832" name="Google Shape;832;p26"/>
          <p:cNvSpPr/>
          <p:nvPr/>
        </p:nvSpPr>
        <p:spPr>
          <a:xfrm>
            <a:off x="5313426" y="2775816"/>
            <a:ext cx="1186180" cy="129539"/>
          </a:xfrm>
          <a:custGeom>
            <a:avLst/>
            <a:gdLst/>
            <a:ahLst/>
            <a:cxnLst/>
            <a:rect l="l" t="t" r="r" b="b"/>
            <a:pathLst>
              <a:path w="1186179" h="129539" extrusionOk="0">
                <a:moveTo>
                  <a:pt x="1108202" y="64770"/>
                </a:moveTo>
                <a:lnTo>
                  <a:pt x="1056386" y="129540"/>
                </a:lnTo>
                <a:lnTo>
                  <a:pt x="1160018" y="77724"/>
                </a:lnTo>
                <a:lnTo>
                  <a:pt x="1108202" y="77724"/>
                </a:lnTo>
                <a:lnTo>
                  <a:pt x="1108202" y="64770"/>
                </a:lnTo>
                <a:close/>
              </a:path>
              <a:path w="1186179" h="129539" extrusionOk="0">
                <a:moveTo>
                  <a:pt x="1097838" y="51816"/>
                </a:moveTo>
                <a:lnTo>
                  <a:pt x="0" y="51816"/>
                </a:lnTo>
                <a:lnTo>
                  <a:pt x="0" y="77724"/>
                </a:lnTo>
                <a:lnTo>
                  <a:pt x="1097838" y="77724"/>
                </a:lnTo>
                <a:lnTo>
                  <a:pt x="1108202" y="64770"/>
                </a:lnTo>
                <a:lnTo>
                  <a:pt x="1097838" y="51816"/>
                </a:lnTo>
                <a:close/>
              </a:path>
              <a:path w="1186179" h="129539" extrusionOk="0">
                <a:moveTo>
                  <a:pt x="1160018" y="51816"/>
                </a:moveTo>
                <a:lnTo>
                  <a:pt x="1108202" y="51816"/>
                </a:lnTo>
                <a:lnTo>
                  <a:pt x="1108202" y="77724"/>
                </a:lnTo>
                <a:lnTo>
                  <a:pt x="1160018" y="77724"/>
                </a:lnTo>
                <a:lnTo>
                  <a:pt x="1185926" y="64770"/>
                </a:lnTo>
                <a:lnTo>
                  <a:pt x="1160018" y="51816"/>
                </a:lnTo>
                <a:close/>
              </a:path>
              <a:path w="1186179" h="129539" extrusionOk="0">
                <a:moveTo>
                  <a:pt x="1056386" y="0"/>
                </a:moveTo>
                <a:lnTo>
                  <a:pt x="1108202" y="64770"/>
                </a:lnTo>
                <a:lnTo>
                  <a:pt x="1108202" y="51816"/>
                </a:lnTo>
                <a:lnTo>
                  <a:pt x="1160018" y="51816"/>
                </a:lnTo>
                <a:lnTo>
                  <a:pt x="105638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3" name="Google Shape;833;p26"/>
          <p:cNvSpPr/>
          <p:nvPr/>
        </p:nvSpPr>
        <p:spPr>
          <a:xfrm>
            <a:off x="5667755" y="3121765"/>
            <a:ext cx="486155" cy="45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4" name="Google Shape;834;p26"/>
          <p:cNvSpPr/>
          <p:nvPr/>
        </p:nvSpPr>
        <p:spPr>
          <a:xfrm>
            <a:off x="5852795" y="3385544"/>
            <a:ext cx="116205" cy="123825"/>
          </a:xfrm>
          <a:custGeom>
            <a:avLst/>
            <a:gdLst/>
            <a:ahLst/>
            <a:cxnLst/>
            <a:rect l="l" t="t" r="r" b="b"/>
            <a:pathLst>
              <a:path w="116204" h="123825" extrusionOk="0">
                <a:moveTo>
                  <a:pt x="116077" y="0"/>
                </a:moveTo>
                <a:lnTo>
                  <a:pt x="0" y="0"/>
                </a:lnTo>
                <a:lnTo>
                  <a:pt x="0" y="123443"/>
                </a:lnTo>
                <a:lnTo>
                  <a:pt x="116077" y="123443"/>
                </a:lnTo>
                <a:lnTo>
                  <a:pt x="116077"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p26"/>
          <p:cNvSpPr/>
          <p:nvPr/>
        </p:nvSpPr>
        <p:spPr>
          <a:xfrm>
            <a:off x="5714238" y="3269465"/>
            <a:ext cx="393700" cy="116205"/>
          </a:xfrm>
          <a:custGeom>
            <a:avLst/>
            <a:gdLst/>
            <a:ahLst/>
            <a:cxnLst/>
            <a:rect l="l" t="t" r="r" b="b"/>
            <a:pathLst>
              <a:path w="393700" h="116204" extrusionOk="0">
                <a:moveTo>
                  <a:pt x="393191" y="0"/>
                </a:moveTo>
                <a:lnTo>
                  <a:pt x="0" y="0"/>
                </a:lnTo>
                <a:lnTo>
                  <a:pt x="0" y="116078"/>
                </a:lnTo>
                <a:lnTo>
                  <a:pt x="393191" y="116078"/>
                </a:lnTo>
                <a:lnTo>
                  <a:pt x="393191"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6" name="Google Shape;836;p26"/>
          <p:cNvSpPr/>
          <p:nvPr/>
        </p:nvSpPr>
        <p:spPr>
          <a:xfrm>
            <a:off x="5852795" y="3146022"/>
            <a:ext cx="116205" cy="123825"/>
          </a:xfrm>
          <a:custGeom>
            <a:avLst/>
            <a:gdLst/>
            <a:ahLst/>
            <a:cxnLst/>
            <a:rect l="l" t="t" r="r" b="b"/>
            <a:pathLst>
              <a:path w="116204" h="123825" extrusionOk="0">
                <a:moveTo>
                  <a:pt x="116077" y="0"/>
                </a:moveTo>
                <a:lnTo>
                  <a:pt x="0" y="0"/>
                </a:lnTo>
                <a:lnTo>
                  <a:pt x="0" y="123443"/>
                </a:lnTo>
                <a:lnTo>
                  <a:pt x="116077" y="123443"/>
                </a:lnTo>
                <a:lnTo>
                  <a:pt x="116077"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7" name="Google Shape;837;p26"/>
          <p:cNvSpPr/>
          <p:nvPr/>
        </p:nvSpPr>
        <p:spPr>
          <a:xfrm>
            <a:off x="5714238" y="3146022"/>
            <a:ext cx="393700" cy="363220"/>
          </a:xfrm>
          <a:custGeom>
            <a:avLst/>
            <a:gdLst/>
            <a:ahLst/>
            <a:cxnLst/>
            <a:rect l="l" t="t" r="r" b="b"/>
            <a:pathLst>
              <a:path w="393700" h="363220" extrusionOk="0">
                <a:moveTo>
                  <a:pt x="0" y="123443"/>
                </a:moveTo>
                <a:lnTo>
                  <a:pt x="138557" y="123443"/>
                </a:lnTo>
                <a:lnTo>
                  <a:pt x="138557" y="0"/>
                </a:lnTo>
                <a:lnTo>
                  <a:pt x="254635" y="0"/>
                </a:lnTo>
                <a:lnTo>
                  <a:pt x="254635" y="123443"/>
                </a:lnTo>
                <a:lnTo>
                  <a:pt x="393191" y="123443"/>
                </a:lnTo>
                <a:lnTo>
                  <a:pt x="393191" y="239522"/>
                </a:lnTo>
                <a:lnTo>
                  <a:pt x="254635" y="239522"/>
                </a:lnTo>
                <a:lnTo>
                  <a:pt x="254635" y="362965"/>
                </a:lnTo>
                <a:lnTo>
                  <a:pt x="138557" y="362965"/>
                </a:lnTo>
                <a:lnTo>
                  <a:pt x="138557" y="239522"/>
                </a:lnTo>
                <a:lnTo>
                  <a:pt x="0" y="239522"/>
                </a:lnTo>
                <a:lnTo>
                  <a:pt x="0" y="123443"/>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8" name="Google Shape;838;p26"/>
          <p:cNvSpPr txBox="1"/>
          <p:nvPr/>
        </p:nvSpPr>
        <p:spPr>
          <a:xfrm>
            <a:off x="3282188" y="3696694"/>
            <a:ext cx="166751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Thermal Power</a:t>
            </a:r>
            <a:endParaRPr sz="1800">
              <a:solidFill>
                <a:schemeClr val="dk1"/>
              </a:solidFill>
              <a:latin typeface="Arial"/>
              <a:ea typeface="Arial"/>
              <a:cs typeface="Arial"/>
              <a:sym typeface="Arial"/>
            </a:endParaRPr>
          </a:p>
        </p:txBody>
      </p:sp>
      <p:sp>
        <p:nvSpPr>
          <p:cNvPr id="839" name="Google Shape;839;p26"/>
          <p:cNvSpPr txBox="1"/>
          <p:nvPr/>
        </p:nvSpPr>
        <p:spPr>
          <a:xfrm>
            <a:off x="6662420" y="3717776"/>
            <a:ext cx="3112770"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chemeClr val="dk1"/>
                </a:solidFill>
                <a:latin typeface="Arial"/>
                <a:ea typeface="Arial"/>
                <a:cs typeface="Arial"/>
                <a:sym typeface="Arial"/>
              </a:rPr>
              <a:t>Decreases in thermal power production</a:t>
            </a:r>
            <a:endParaRPr sz="1400">
              <a:solidFill>
                <a:schemeClr val="dk1"/>
              </a:solidFill>
              <a:latin typeface="Arial"/>
              <a:ea typeface="Arial"/>
              <a:cs typeface="Arial"/>
              <a:sym typeface="Arial"/>
            </a:endParaRPr>
          </a:p>
        </p:txBody>
      </p:sp>
      <p:sp>
        <p:nvSpPr>
          <p:cNvPr id="840" name="Google Shape;840;p26"/>
          <p:cNvSpPr/>
          <p:nvPr/>
        </p:nvSpPr>
        <p:spPr>
          <a:xfrm>
            <a:off x="5313426" y="3804516"/>
            <a:ext cx="1186180" cy="129539"/>
          </a:xfrm>
          <a:custGeom>
            <a:avLst/>
            <a:gdLst/>
            <a:ahLst/>
            <a:cxnLst/>
            <a:rect l="l" t="t" r="r" b="b"/>
            <a:pathLst>
              <a:path w="1186179" h="129539" extrusionOk="0">
                <a:moveTo>
                  <a:pt x="1108202" y="64769"/>
                </a:moveTo>
                <a:lnTo>
                  <a:pt x="1056386" y="129539"/>
                </a:lnTo>
                <a:lnTo>
                  <a:pt x="1160017" y="77723"/>
                </a:lnTo>
                <a:lnTo>
                  <a:pt x="1108202" y="77723"/>
                </a:lnTo>
                <a:lnTo>
                  <a:pt x="1108202" y="64769"/>
                </a:lnTo>
                <a:close/>
              </a:path>
              <a:path w="1186179" h="129539" extrusionOk="0">
                <a:moveTo>
                  <a:pt x="1097838" y="51815"/>
                </a:moveTo>
                <a:lnTo>
                  <a:pt x="0" y="51815"/>
                </a:lnTo>
                <a:lnTo>
                  <a:pt x="0" y="77723"/>
                </a:lnTo>
                <a:lnTo>
                  <a:pt x="1097838" y="77723"/>
                </a:lnTo>
                <a:lnTo>
                  <a:pt x="1108202" y="64769"/>
                </a:lnTo>
                <a:lnTo>
                  <a:pt x="1097838" y="51815"/>
                </a:lnTo>
                <a:close/>
              </a:path>
              <a:path w="1186179" h="129539" extrusionOk="0">
                <a:moveTo>
                  <a:pt x="1160017" y="51815"/>
                </a:moveTo>
                <a:lnTo>
                  <a:pt x="1108202" y="51815"/>
                </a:lnTo>
                <a:lnTo>
                  <a:pt x="1108202" y="77723"/>
                </a:lnTo>
                <a:lnTo>
                  <a:pt x="1160017" y="77723"/>
                </a:lnTo>
                <a:lnTo>
                  <a:pt x="1185926" y="64769"/>
                </a:lnTo>
                <a:lnTo>
                  <a:pt x="1160017" y="51815"/>
                </a:lnTo>
                <a:close/>
              </a:path>
              <a:path w="1186179" h="129539" extrusionOk="0">
                <a:moveTo>
                  <a:pt x="1056386" y="0"/>
                </a:moveTo>
                <a:lnTo>
                  <a:pt x="1108202" y="64769"/>
                </a:lnTo>
                <a:lnTo>
                  <a:pt x="1108202" y="51815"/>
                </a:lnTo>
                <a:lnTo>
                  <a:pt x="1160017" y="51815"/>
                </a:lnTo>
                <a:lnTo>
                  <a:pt x="105638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26"/>
          <p:cNvSpPr/>
          <p:nvPr/>
        </p:nvSpPr>
        <p:spPr>
          <a:xfrm>
            <a:off x="5667755" y="4150464"/>
            <a:ext cx="486155" cy="45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2" name="Google Shape;842;p26"/>
          <p:cNvSpPr/>
          <p:nvPr/>
        </p:nvSpPr>
        <p:spPr>
          <a:xfrm>
            <a:off x="5852795" y="4414244"/>
            <a:ext cx="116205" cy="123825"/>
          </a:xfrm>
          <a:custGeom>
            <a:avLst/>
            <a:gdLst/>
            <a:ahLst/>
            <a:cxnLst/>
            <a:rect l="l" t="t" r="r" b="b"/>
            <a:pathLst>
              <a:path w="116204" h="123825" extrusionOk="0">
                <a:moveTo>
                  <a:pt x="116077" y="0"/>
                </a:moveTo>
                <a:lnTo>
                  <a:pt x="0" y="0"/>
                </a:lnTo>
                <a:lnTo>
                  <a:pt x="0" y="123443"/>
                </a:lnTo>
                <a:lnTo>
                  <a:pt x="116077" y="123443"/>
                </a:lnTo>
                <a:lnTo>
                  <a:pt x="116077"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3" name="Google Shape;843;p26"/>
          <p:cNvSpPr/>
          <p:nvPr/>
        </p:nvSpPr>
        <p:spPr>
          <a:xfrm>
            <a:off x="5714238" y="4298165"/>
            <a:ext cx="393700" cy="116205"/>
          </a:xfrm>
          <a:custGeom>
            <a:avLst/>
            <a:gdLst/>
            <a:ahLst/>
            <a:cxnLst/>
            <a:rect l="l" t="t" r="r" b="b"/>
            <a:pathLst>
              <a:path w="393700" h="116204" extrusionOk="0">
                <a:moveTo>
                  <a:pt x="393191" y="0"/>
                </a:moveTo>
                <a:lnTo>
                  <a:pt x="0" y="0"/>
                </a:lnTo>
                <a:lnTo>
                  <a:pt x="0" y="116077"/>
                </a:lnTo>
                <a:lnTo>
                  <a:pt x="393191" y="116077"/>
                </a:lnTo>
                <a:lnTo>
                  <a:pt x="393191"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4" name="Google Shape;844;p26"/>
          <p:cNvSpPr/>
          <p:nvPr/>
        </p:nvSpPr>
        <p:spPr>
          <a:xfrm>
            <a:off x="5852795" y="4174721"/>
            <a:ext cx="116205" cy="123825"/>
          </a:xfrm>
          <a:custGeom>
            <a:avLst/>
            <a:gdLst/>
            <a:ahLst/>
            <a:cxnLst/>
            <a:rect l="l" t="t" r="r" b="b"/>
            <a:pathLst>
              <a:path w="116204" h="123825" extrusionOk="0">
                <a:moveTo>
                  <a:pt x="116077" y="0"/>
                </a:moveTo>
                <a:lnTo>
                  <a:pt x="0" y="0"/>
                </a:lnTo>
                <a:lnTo>
                  <a:pt x="0" y="123443"/>
                </a:lnTo>
                <a:lnTo>
                  <a:pt x="116077" y="123443"/>
                </a:lnTo>
                <a:lnTo>
                  <a:pt x="116077"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26"/>
          <p:cNvSpPr/>
          <p:nvPr/>
        </p:nvSpPr>
        <p:spPr>
          <a:xfrm>
            <a:off x="5714238" y="4174721"/>
            <a:ext cx="393700" cy="363220"/>
          </a:xfrm>
          <a:custGeom>
            <a:avLst/>
            <a:gdLst/>
            <a:ahLst/>
            <a:cxnLst/>
            <a:rect l="l" t="t" r="r" b="b"/>
            <a:pathLst>
              <a:path w="393700" h="363220" extrusionOk="0">
                <a:moveTo>
                  <a:pt x="0" y="123443"/>
                </a:moveTo>
                <a:lnTo>
                  <a:pt x="138557" y="123443"/>
                </a:lnTo>
                <a:lnTo>
                  <a:pt x="138557" y="0"/>
                </a:lnTo>
                <a:lnTo>
                  <a:pt x="254635" y="0"/>
                </a:lnTo>
                <a:lnTo>
                  <a:pt x="254635" y="123443"/>
                </a:lnTo>
                <a:lnTo>
                  <a:pt x="393191" y="123443"/>
                </a:lnTo>
                <a:lnTo>
                  <a:pt x="393191" y="239521"/>
                </a:lnTo>
                <a:lnTo>
                  <a:pt x="254635" y="239521"/>
                </a:lnTo>
                <a:lnTo>
                  <a:pt x="254635" y="362965"/>
                </a:lnTo>
                <a:lnTo>
                  <a:pt x="138557" y="362965"/>
                </a:lnTo>
                <a:lnTo>
                  <a:pt x="138557" y="239521"/>
                </a:lnTo>
                <a:lnTo>
                  <a:pt x="0" y="239521"/>
                </a:lnTo>
                <a:lnTo>
                  <a:pt x="0" y="123443"/>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p26"/>
          <p:cNvSpPr txBox="1"/>
          <p:nvPr/>
        </p:nvSpPr>
        <p:spPr>
          <a:xfrm>
            <a:off x="3282188" y="4694025"/>
            <a:ext cx="12388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Agriculture</a:t>
            </a:r>
            <a:endParaRPr sz="1800">
              <a:solidFill>
                <a:schemeClr val="dk1"/>
              </a:solidFill>
              <a:latin typeface="Arial"/>
              <a:ea typeface="Arial"/>
              <a:cs typeface="Arial"/>
              <a:sym typeface="Arial"/>
            </a:endParaRPr>
          </a:p>
        </p:txBody>
      </p:sp>
      <p:sp>
        <p:nvSpPr>
          <p:cNvPr id="847" name="Google Shape;847;p26"/>
          <p:cNvSpPr txBox="1"/>
          <p:nvPr/>
        </p:nvSpPr>
        <p:spPr>
          <a:xfrm>
            <a:off x="6662420" y="4620619"/>
            <a:ext cx="3315335" cy="666115"/>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400">
                <a:solidFill>
                  <a:schemeClr val="dk1"/>
                </a:solidFill>
                <a:latin typeface="Arial"/>
                <a:ea typeface="Arial"/>
                <a:cs typeface="Arial"/>
                <a:sym typeface="Arial"/>
              </a:rPr>
              <a:t>Changes in productivity of land,  bioenergy supply, crop production, carbon  sequestration</a:t>
            </a:r>
            <a:endParaRPr sz="1400">
              <a:solidFill>
                <a:schemeClr val="dk1"/>
              </a:solidFill>
              <a:latin typeface="Arial"/>
              <a:ea typeface="Arial"/>
              <a:cs typeface="Arial"/>
              <a:sym typeface="Arial"/>
            </a:endParaRPr>
          </a:p>
        </p:txBody>
      </p:sp>
      <p:sp>
        <p:nvSpPr>
          <p:cNvPr id="848" name="Google Shape;848;p26"/>
          <p:cNvSpPr/>
          <p:nvPr/>
        </p:nvSpPr>
        <p:spPr>
          <a:xfrm>
            <a:off x="5313426" y="4801213"/>
            <a:ext cx="1186180" cy="129539"/>
          </a:xfrm>
          <a:custGeom>
            <a:avLst/>
            <a:gdLst/>
            <a:ahLst/>
            <a:cxnLst/>
            <a:rect l="l" t="t" r="r" b="b"/>
            <a:pathLst>
              <a:path w="1186179" h="129539" extrusionOk="0">
                <a:moveTo>
                  <a:pt x="1108202" y="64769"/>
                </a:moveTo>
                <a:lnTo>
                  <a:pt x="1056386" y="129540"/>
                </a:lnTo>
                <a:lnTo>
                  <a:pt x="1160017" y="77724"/>
                </a:lnTo>
                <a:lnTo>
                  <a:pt x="1108202" y="77724"/>
                </a:lnTo>
                <a:lnTo>
                  <a:pt x="1108202" y="64769"/>
                </a:lnTo>
                <a:close/>
              </a:path>
              <a:path w="1186179" h="129539" extrusionOk="0">
                <a:moveTo>
                  <a:pt x="1097838" y="51816"/>
                </a:moveTo>
                <a:lnTo>
                  <a:pt x="0" y="51816"/>
                </a:lnTo>
                <a:lnTo>
                  <a:pt x="0" y="77724"/>
                </a:lnTo>
                <a:lnTo>
                  <a:pt x="1097838" y="77724"/>
                </a:lnTo>
                <a:lnTo>
                  <a:pt x="1108202" y="64769"/>
                </a:lnTo>
                <a:lnTo>
                  <a:pt x="1097838" y="51816"/>
                </a:lnTo>
                <a:close/>
              </a:path>
              <a:path w="1186179" h="129539" extrusionOk="0">
                <a:moveTo>
                  <a:pt x="1160018" y="51816"/>
                </a:moveTo>
                <a:lnTo>
                  <a:pt x="1108202" y="51816"/>
                </a:lnTo>
                <a:lnTo>
                  <a:pt x="1108202" y="77724"/>
                </a:lnTo>
                <a:lnTo>
                  <a:pt x="1160017" y="77724"/>
                </a:lnTo>
                <a:lnTo>
                  <a:pt x="1185926" y="64769"/>
                </a:lnTo>
                <a:lnTo>
                  <a:pt x="1160018" y="51816"/>
                </a:lnTo>
                <a:close/>
              </a:path>
              <a:path w="1186179" h="129539" extrusionOk="0">
                <a:moveTo>
                  <a:pt x="1056386" y="0"/>
                </a:moveTo>
                <a:lnTo>
                  <a:pt x="1108202" y="64769"/>
                </a:lnTo>
                <a:lnTo>
                  <a:pt x="1108202" y="51816"/>
                </a:lnTo>
                <a:lnTo>
                  <a:pt x="1160018" y="51816"/>
                </a:lnTo>
                <a:lnTo>
                  <a:pt x="105638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26"/>
          <p:cNvSpPr/>
          <p:nvPr/>
        </p:nvSpPr>
        <p:spPr>
          <a:xfrm>
            <a:off x="5667755" y="5147160"/>
            <a:ext cx="486155" cy="45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26"/>
          <p:cNvSpPr/>
          <p:nvPr/>
        </p:nvSpPr>
        <p:spPr>
          <a:xfrm>
            <a:off x="5852795" y="5410939"/>
            <a:ext cx="116205" cy="123825"/>
          </a:xfrm>
          <a:custGeom>
            <a:avLst/>
            <a:gdLst/>
            <a:ahLst/>
            <a:cxnLst/>
            <a:rect l="l" t="t" r="r" b="b"/>
            <a:pathLst>
              <a:path w="116204" h="123825" extrusionOk="0">
                <a:moveTo>
                  <a:pt x="116077" y="0"/>
                </a:moveTo>
                <a:lnTo>
                  <a:pt x="0" y="0"/>
                </a:lnTo>
                <a:lnTo>
                  <a:pt x="0" y="123444"/>
                </a:lnTo>
                <a:lnTo>
                  <a:pt x="116077" y="123444"/>
                </a:lnTo>
                <a:lnTo>
                  <a:pt x="116077"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p26"/>
          <p:cNvSpPr/>
          <p:nvPr/>
        </p:nvSpPr>
        <p:spPr>
          <a:xfrm>
            <a:off x="5714238" y="5294862"/>
            <a:ext cx="393700" cy="116205"/>
          </a:xfrm>
          <a:custGeom>
            <a:avLst/>
            <a:gdLst/>
            <a:ahLst/>
            <a:cxnLst/>
            <a:rect l="l" t="t" r="r" b="b"/>
            <a:pathLst>
              <a:path w="393700" h="116204" extrusionOk="0">
                <a:moveTo>
                  <a:pt x="393191" y="0"/>
                </a:moveTo>
                <a:lnTo>
                  <a:pt x="0" y="0"/>
                </a:lnTo>
                <a:lnTo>
                  <a:pt x="0" y="116078"/>
                </a:lnTo>
                <a:lnTo>
                  <a:pt x="393191" y="116078"/>
                </a:lnTo>
                <a:lnTo>
                  <a:pt x="393191"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26"/>
          <p:cNvSpPr/>
          <p:nvPr/>
        </p:nvSpPr>
        <p:spPr>
          <a:xfrm>
            <a:off x="5852795" y="5171418"/>
            <a:ext cx="116205" cy="123825"/>
          </a:xfrm>
          <a:custGeom>
            <a:avLst/>
            <a:gdLst/>
            <a:ahLst/>
            <a:cxnLst/>
            <a:rect l="l" t="t" r="r" b="b"/>
            <a:pathLst>
              <a:path w="116204" h="123825" extrusionOk="0">
                <a:moveTo>
                  <a:pt x="116077" y="0"/>
                </a:moveTo>
                <a:lnTo>
                  <a:pt x="0" y="0"/>
                </a:lnTo>
                <a:lnTo>
                  <a:pt x="0" y="123443"/>
                </a:lnTo>
                <a:lnTo>
                  <a:pt x="116077" y="123443"/>
                </a:lnTo>
                <a:lnTo>
                  <a:pt x="116077"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p26"/>
          <p:cNvSpPr/>
          <p:nvPr/>
        </p:nvSpPr>
        <p:spPr>
          <a:xfrm>
            <a:off x="5714238" y="5171418"/>
            <a:ext cx="393700" cy="363220"/>
          </a:xfrm>
          <a:custGeom>
            <a:avLst/>
            <a:gdLst/>
            <a:ahLst/>
            <a:cxnLst/>
            <a:rect l="l" t="t" r="r" b="b"/>
            <a:pathLst>
              <a:path w="393700" h="363220" extrusionOk="0">
                <a:moveTo>
                  <a:pt x="0" y="123443"/>
                </a:moveTo>
                <a:lnTo>
                  <a:pt x="138557" y="123443"/>
                </a:lnTo>
                <a:lnTo>
                  <a:pt x="138557" y="0"/>
                </a:lnTo>
                <a:lnTo>
                  <a:pt x="254635" y="0"/>
                </a:lnTo>
                <a:lnTo>
                  <a:pt x="254635" y="123443"/>
                </a:lnTo>
                <a:lnTo>
                  <a:pt x="393191" y="123443"/>
                </a:lnTo>
                <a:lnTo>
                  <a:pt x="393191" y="239521"/>
                </a:lnTo>
                <a:lnTo>
                  <a:pt x="254635" y="239521"/>
                </a:lnTo>
                <a:lnTo>
                  <a:pt x="254635" y="362965"/>
                </a:lnTo>
                <a:lnTo>
                  <a:pt x="138557" y="362965"/>
                </a:lnTo>
                <a:lnTo>
                  <a:pt x="138557" y="239521"/>
                </a:lnTo>
                <a:lnTo>
                  <a:pt x="0" y="239521"/>
                </a:lnTo>
                <a:lnTo>
                  <a:pt x="0" y="123443"/>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26"/>
          <p:cNvSpPr txBox="1"/>
          <p:nvPr/>
        </p:nvSpPr>
        <p:spPr>
          <a:xfrm>
            <a:off x="3282188" y="5680967"/>
            <a:ext cx="147955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chemeClr val="dk1"/>
                </a:solidFill>
                <a:latin typeface="Arial"/>
                <a:ea typeface="Arial"/>
                <a:cs typeface="Arial"/>
                <a:sym typeface="Arial"/>
              </a:rPr>
              <a:t>Water Supply</a:t>
            </a:r>
            <a:endParaRPr sz="1800">
              <a:solidFill>
                <a:schemeClr val="dk1"/>
              </a:solidFill>
              <a:latin typeface="Arial"/>
              <a:ea typeface="Arial"/>
              <a:cs typeface="Arial"/>
              <a:sym typeface="Arial"/>
            </a:endParaRPr>
          </a:p>
        </p:txBody>
      </p:sp>
      <p:sp>
        <p:nvSpPr>
          <p:cNvPr id="855" name="Google Shape;855;p26"/>
          <p:cNvSpPr txBox="1"/>
          <p:nvPr/>
        </p:nvSpPr>
        <p:spPr>
          <a:xfrm>
            <a:off x="6662420" y="5607510"/>
            <a:ext cx="2985770" cy="452755"/>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400">
                <a:solidFill>
                  <a:schemeClr val="dk1"/>
                </a:solidFill>
                <a:latin typeface="Arial"/>
                <a:ea typeface="Arial"/>
                <a:cs typeface="Arial"/>
                <a:sym typeface="Arial"/>
              </a:rPr>
              <a:t>Changes in water availability (globally  and regionally)</a:t>
            </a:r>
            <a:endParaRPr sz="1400">
              <a:solidFill>
                <a:schemeClr val="dk1"/>
              </a:solidFill>
              <a:latin typeface="Arial"/>
              <a:ea typeface="Arial"/>
              <a:cs typeface="Arial"/>
              <a:sym typeface="Arial"/>
            </a:endParaRPr>
          </a:p>
        </p:txBody>
      </p:sp>
      <p:sp>
        <p:nvSpPr>
          <p:cNvPr id="856" name="Google Shape;856;p26"/>
          <p:cNvSpPr/>
          <p:nvPr/>
        </p:nvSpPr>
        <p:spPr>
          <a:xfrm>
            <a:off x="5313426" y="5787240"/>
            <a:ext cx="1186180" cy="129539"/>
          </a:xfrm>
          <a:custGeom>
            <a:avLst/>
            <a:gdLst/>
            <a:ahLst/>
            <a:cxnLst/>
            <a:rect l="l" t="t" r="r" b="b"/>
            <a:pathLst>
              <a:path w="1186179" h="129539" extrusionOk="0">
                <a:moveTo>
                  <a:pt x="1108202" y="64770"/>
                </a:moveTo>
                <a:lnTo>
                  <a:pt x="1056386" y="129540"/>
                </a:lnTo>
                <a:lnTo>
                  <a:pt x="1160018" y="77724"/>
                </a:lnTo>
                <a:lnTo>
                  <a:pt x="1108202" y="77724"/>
                </a:lnTo>
                <a:lnTo>
                  <a:pt x="1108202" y="64770"/>
                </a:lnTo>
                <a:close/>
              </a:path>
              <a:path w="1186179" h="129539" extrusionOk="0">
                <a:moveTo>
                  <a:pt x="1097838" y="51816"/>
                </a:moveTo>
                <a:lnTo>
                  <a:pt x="0" y="51816"/>
                </a:lnTo>
                <a:lnTo>
                  <a:pt x="0" y="77724"/>
                </a:lnTo>
                <a:lnTo>
                  <a:pt x="1097838" y="77724"/>
                </a:lnTo>
                <a:lnTo>
                  <a:pt x="1108202" y="64770"/>
                </a:lnTo>
                <a:lnTo>
                  <a:pt x="1097838" y="51816"/>
                </a:lnTo>
                <a:close/>
              </a:path>
              <a:path w="1186179" h="129539" extrusionOk="0">
                <a:moveTo>
                  <a:pt x="1160018" y="51816"/>
                </a:moveTo>
                <a:lnTo>
                  <a:pt x="1108202" y="51816"/>
                </a:lnTo>
                <a:lnTo>
                  <a:pt x="1108202" y="77724"/>
                </a:lnTo>
                <a:lnTo>
                  <a:pt x="1160018" y="77724"/>
                </a:lnTo>
                <a:lnTo>
                  <a:pt x="1185926" y="64770"/>
                </a:lnTo>
                <a:lnTo>
                  <a:pt x="1160018" y="51816"/>
                </a:lnTo>
                <a:close/>
              </a:path>
              <a:path w="1186179" h="129539" extrusionOk="0">
                <a:moveTo>
                  <a:pt x="1056386" y="0"/>
                </a:moveTo>
                <a:lnTo>
                  <a:pt x="1108202" y="64770"/>
                </a:lnTo>
                <a:lnTo>
                  <a:pt x="1108202" y="51816"/>
                </a:lnTo>
                <a:lnTo>
                  <a:pt x="1160018" y="51816"/>
                </a:lnTo>
                <a:lnTo>
                  <a:pt x="105638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7" name="Google Shape;857;p26"/>
          <p:cNvSpPr/>
          <p:nvPr/>
        </p:nvSpPr>
        <p:spPr>
          <a:xfrm>
            <a:off x="2048255" y="3530196"/>
            <a:ext cx="1031747" cy="685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8" name="Google Shape;858;p26"/>
          <p:cNvSpPr/>
          <p:nvPr/>
        </p:nvSpPr>
        <p:spPr>
          <a:xfrm>
            <a:off x="2474975" y="1478893"/>
            <a:ext cx="178307" cy="6858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9" name="Google Shape;859;p26"/>
          <p:cNvSpPr/>
          <p:nvPr/>
        </p:nvSpPr>
        <p:spPr>
          <a:xfrm>
            <a:off x="2220468" y="2507593"/>
            <a:ext cx="685800" cy="6858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0" name="Google Shape;860;p26"/>
          <p:cNvSpPr/>
          <p:nvPr/>
        </p:nvSpPr>
        <p:spPr>
          <a:xfrm>
            <a:off x="2282951" y="4551277"/>
            <a:ext cx="562355" cy="6858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1" name="Google Shape;861;p26"/>
          <p:cNvSpPr/>
          <p:nvPr/>
        </p:nvSpPr>
        <p:spPr>
          <a:xfrm>
            <a:off x="2066544" y="5564737"/>
            <a:ext cx="995172" cy="6858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63201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27"/>
          <p:cNvSpPr txBox="1">
            <a:spLocks noGrp="1"/>
          </p:cNvSpPr>
          <p:nvPr>
            <p:ph type="title"/>
          </p:nvPr>
        </p:nvSpPr>
        <p:spPr>
          <a:xfrm>
            <a:off x="376518" y="0"/>
            <a:ext cx="11358283"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Climate Change Impacts on Renewable Energy Supply</a:t>
            </a:r>
            <a:endParaRPr/>
          </a:p>
        </p:txBody>
      </p:sp>
      <p:pic>
        <p:nvPicPr>
          <p:cNvPr id="868" name="Google Shape;868;p27" descr="Chart, box and whisker chart&#10;&#10;Description automatically generated"/>
          <p:cNvPicPr preferRelativeResize="0"/>
          <p:nvPr/>
        </p:nvPicPr>
        <p:blipFill rotWithShape="1">
          <a:blip r:embed="rId3">
            <a:alphaModFix/>
          </a:blip>
          <a:srcRect/>
          <a:stretch/>
        </p:blipFill>
        <p:spPr>
          <a:xfrm>
            <a:off x="376518" y="1110832"/>
            <a:ext cx="11815482" cy="5316687"/>
          </a:xfrm>
          <a:prstGeom prst="rect">
            <a:avLst/>
          </a:prstGeom>
          <a:noFill/>
          <a:ln>
            <a:noFill/>
          </a:ln>
        </p:spPr>
      </p:pic>
      <p:sp>
        <p:nvSpPr>
          <p:cNvPr id="869" name="Google Shape;869;p27"/>
          <p:cNvSpPr txBox="1"/>
          <p:nvPr/>
        </p:nvSpPr>
        <p:spPr>
          <a:xfrm>
            <a:off x="376518" y="6577380"/>
            <a:ext cx="11815482" cy="228268"/>
          </a:xfrm>
          <a:prstGeom prst="rect">
            <a:avLst/>
          </a:prstGeom>
          <a:noFill/>
          <a:ln>
            <a:noFill/>
          </a:ln>
        </p:spPr>
        <p:txBody>
          <a:bodyPr spcFirstLastPara="1" wrap="square" lIns="0" tIns="12700" rIns="0" bIns="0" anchor="t" anchorCtr="0">
            <a:spAutoFit/>
          </a:bodyPr>
          <a:lstStyle/>
          <a:p>
            <a:pPr marL="12700" marR="0" lvl="0" indent="0" algn="ctr" rtl="0">
              <a:spcBef>
                <a:spcPts val="0"/>
              </a:spcBef>
              <a:spcAft>
                <a:spcPts val="0"/>
              </a:spcAft>
              <a:buNone/>
            </a:pPr>
            <a:r>
              <a:rPr lang="en-US" sz="1400" dirty="0">
                <a:solidFill>
                  <a:schemeClr val="dk1"/>
                </a:solidFill>
                <a:latin typeface="Arial"/>
                <a:ea typeface="Arial"/>
                <a:cs typeface="Arial"/>
                <a:sym typeface="Arial"/>
              </a:rPr>
              <a:t>Source: </a:t>
            </a:r>
            <a:r>
              <a:rPr lang="en-US" sz="1400" dirty="0" err="1">
                <a:solidFill>
                  <a:schemeClr val="dk1"/>
                </a:solidFill>
                <a:latin typeface="Arial"/>
                <a:ea typeface="Arial"/>
                <a:cs typeface="Arial"/>
                <a:sym typeface="Arial"/>
              </a:rPr>
              <a:t>Gernaat</a:t>
            </a:r>
            <a:r>
              <a:rPr lang="en-US" sz="1400" dirty="0">
                <a:solidFill>
                  <a:schemeClr val="dk1"/>
                </a:solidFill>
                <a:latin typeface="Arial"/>
                <a:ea typeface="Arial"/>
                <a:cs typeface="Arial"/>
                <a:sym typeface="Arial"/>
              </a:rPr>
              <a:t> et al. (2021), </a:t>
            </a:r>
            <a:r>
              <a:rPr lang="en-US" sz="1400" i="1" dirty="0">
                <a:solidFill>
                  <a:schemeClr val="dk1"/>
                </a:solidFill>
                <a:latin typeface="Arial"/>
                <a:ea typeface="Arial"/>
                <a:cs typeface="Arial"/>
                <a:sym typeface="Arial"/>
              </a:rPr>
              <a:t>Nature Climate Change</a:t>
            </a:r>
            <a:endParaRPr sz="1400" i="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8515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7297-BD1E-17DA-269F-5A6D8B30C5CB}"/>
              </a:ext>
            </a:extLst>
          </p:cNvPr>
          <p:cNvSpPr>
            <a:spLocks noGrp="1"/>
          </p:cNvSpPr>
          <p:nvPr>
            <p:ph type="title"/>
          </p:nvPr>
        </p:nvSpPr>
        <p:spPr>
          <a:xfrm>
            <a:off x="702907" y="2662981"/>
            <a:ext cx="10896600" cy="999833"/>
          </a:xfrm>
        </p:spPr>
        <p:txBody>
          <a:bodyPr/>
          <a:lstStyle/>
          <a:p>
            <a:r>
              <a:rPr lang="en-US" dirty="0"/>
              <a:t>Motivation</a:t>
            </a:r>
          </a:p>
        </p:txBody>
      </p:sp>
    </p:spTree>
    <p:extLst>
      <p:ext uri="{BB962C8B-B14F-4D97-AF65-F5344CB8AC3E}">
        <p14:creationId xmlns:p14="http://schemas.microsoft.com/office/powerpoint/2010/main" val="4203642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376518" y="-8592"/>
            <a:ext cx="11358283"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Climate Change Impacts on Renewable Energy Supply</a:t>
            </a:r>
            <a:endParaRPr/>
          </a:p>
        </p:txBody>
      </p:sp>
      <p:pic>
        <p:nvPicPr>
          <p:cNvPr id="876" name="Google Shape;876;p28" descr="Fig. 4"/>
          <p:cNvPicPr preferRelativeResize="0"/>
          <p:nvPr/>
        </p:nvPicPr>
        <p:blipFill rotWithShape="1">
          <a:blip r:embed="rId3">
            <a:alphaModFix/>
          </a:blip>
          <a:srcRect/>
          <a:stretch/>
        </p:blipFill>
        <p:spPr>
          <a:xfrm>
            <a:off x="2884696" y="795238"/>
            <a:ext cx="7275755" cy="5747168"/>
          </a:xfrm>
          <a:prstGeom prst="rect">
            <a:avLst/>
          </a:prstGeom>
          <a:noFill/>
          <a:ln>
            <a:noFill/>
          </a:ln>
        </p:spPr>
      </p:pic>
      <p:sp>
        <p:nvSpPr>
          <p:cNvPr id="3" name="TextBox 2">
            <a:extLst>
              <a:ext uri="{FF2B5EF4-FFF2-40B4-BE49-F238E27FC236}">
                <a16:creationId xmlns:a16="http://schemas.microsoft.com/office/drawing/2014/main" id="{CBDBE6AD-BDCA-403D-1E25-EA080C5B27FD}"/>
              </a:ext>
            </a:extLst>
          </p:cNvPr>
          <p:cNvSpPr txBox="1"/>
          <p:nvPr/>
        </p:nvSpPr>
        <p:spPr>
          <a:xfrm>
            <a:off x="315869" y="6589059"/>
            <a:ext cx="6095222" cy="261610"/>
          </a:xfrm>
          <a:prstGeom prst="rect">
            <a:avLst/>
          </a:prstGeom>
          <a:noFill/>
        </p:spPr>
        <p:txBody>
          <a:bodyPr wrap="square">
            <a:spAutoFit/>
          </a:bodyPr>
          <a:lstStyle/>
          <a:p>
            <a:r>
              <a:rPr lang="en-US" sz="1050" dirty="0">
                <a:hlinkClick r:id="rId4"/>
              </a:rPr>
              <a:t>https://www.nature.com/articles/s41558-020-00949-9</a:t>
            </a:r>
            <a:r>
              <a:rPr lang="en-US" sz="1050" dirty="0"/>
              <a:t> </a:t>
            </a:r>
          </a:p>
        </p:txBody>
      </p:sp>
    </p:spTree>
    <p:extLst>
      <p:ext uri="{BB962C8B-B14F-4D97-AF65-F5344CB8AC3E}">
        <p14:creationId xmlns:p14="http://schemas.microsoft.com/office/powerpoint/2010/main" val="1666841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29"/>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The approach we take in GCAM for climate impacts (e.g., for water supply and hydropower)</a:t>
            </a:r>
            <a:endParaRPr/>
          </a:p>
        </p:txBody>
      </p:sp>
      <p:sp>
        <p:nvSpPr>
          <p:cNvPr id="882" name="Google Shape;882;p29"/>
          <p:cNvSpPr/>
          <p:nvPr/>
        </p:nvSpPr>
        <p:spPr>
          <a:xfrm>
            <a:off x="1764841" y="1687832"/>
            <a:ext cx="2102310" cy="4613916"/>
          </a:xfrm>
          <a:prstGeom prst="roundRect">
            <a:avLst>
              <a:gd name="adj" fmla="val 16667"/>
            </a:avLst>
          </a:prstGeom>
          <a:solidFill>
            <a:srgbClr val="93B3D7"/>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83" name="Google Shape;883;p29"/>
          <p:cNvSpPr/>
          <p:nvPr/>
        </p:nvSpPr>
        <p:spPr>
          <a:xfrm>
            <a:off x="2023408" y="5304917"/>
            <a:ext cx="1530946" cy="92409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Water</a:t>
            </a:r>
            <a:endParaRPr/>
          </a:p>
        </p:txBody>
      </p:sp>
      <p:sp>
        <p:nvSpPr>
          <p:cNvPr id="884" name="Google Shape;884;p29"/>
          <p:cNvSpPr/>
          <p:nvPr/>
        </p:nvSpPr>
        <p:spPr>
          <a:xfrm>
            <a:off x="2023408" y="4246595"/>
            <a:ext cx="1530946" cy="96013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a:solidFill>
                  <a:srgbClr val="FFFFFF"/>
                </a:solidFill>
                <a:latin typeface="Calibri"/>
                <a:ea typeface="Calibri"/>
                <a:cs typeface="Calibri"/>
                <a:sym typeface="Calibri"/>
              </a:rPr>
              <a:t>Energy</a:t>
            </a:r>
            <a:endParaRPr/>
          </a:p>
        </p:txBody>
      </p:sp>
      <p:sp>
        <p:nvSpPr>
          <p:cNvPr id="885" name="Google Shape;885;p29"/>
          <p:cNvSpPr txBox="1"/>
          <p:nvPr/>
        </p:nvSpPr>
        <p:spPr>
          <a:xfrm>
            <a:off x="2300488" y="1793083"/>
            <a:ext cx="13738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GCAM</a:t>
            </a:r>
            <a:endParaRPr/>
          </a:p>
        </p:txBody>
      </p:sp>
      <p:sp>
        <p:nvSpPr>
          <p:cNvPr id="886" name="Google Shape;886;p29"/>
          <p:cNvSpPr/>
          <p:nvPr/>
        </p:nvSpPr>
        <p:spPr>
          <a:xfrm>
            <a:off x="2023408" y="2190971"/>
            <a:ext cx="1530946" cy="96013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Simple climate model</a:t>
            </a:r>
            <a:endParaRPr/>
          </a:p>
        </p:txBody>
      </p:sp>
      <p:sp>
        <p:nvSpPr>
          <p:cNvPr id="887" name="Google Shape;887;p29"/>
          <p:cNvSpPr/>
          <p:nvPr/>
        </p:nvSpPr>
        <p:spPr>
          <a:xfrm>
            <a:off x="8564745" y="3343395"/>
            <a:ext cx="2102310" cy="903200"/>
          </a:xfrm>
          <a:prstGeom prst="roundRect">
            <a:avLst>
              <a:gd name="adj" fmla="val 16667"/>
            </a:avLst>
          </a:prstGeom>
          <a:solidFill>
            <a:srgbClr val="93B3D7"/>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88" name="Google Shape;888;p29"/>
          <p:cNvSpPr txBox="1"/>
          <p:nvPr/>
        </p:nvSpPr>
        <p:spPr>
          <a:xfrm>
            <a:off x="8604038" y="3419795"/>
            <a:ext cx="196098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Earth System Model (ESM)</a:t>
            </a:r>
            <a:endParaRPr/>
          </a:p>
        </p:txBody>
      </p:sp>
      <p:sp>
        <p:nvSpPr>
          <p:cNvPr id="889" name="Google Shape;889;p29"/>
          <p:cNvSpPr/>
          <p:nvPr/>
        </p:nvSpPr>
        <p:spPr>
          <a:xfrm>
            <a:off x="5183758" y="5289001"/>
            <a:ext cx="2102310" cy="903200"/>
          </a:xfrm>
          <a:prstGeom prst="roundRect">
            <a:avLst>
              <a:gd name="adj" fmla="val 16667"/>
            </a:avLst>
          </a:prstGeom>
          <a:solidFill>
            <a:srgbClr val="93B3D7"/>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0" name="Google Shape;890;p29"/>
          <p:cNvSpPr txBox="1"/>
          <p:nvPr/>
        </p:nvSpPr>
        <p:spPr>
          <a:xfrm>
            <a:off x="5306123" y="5448232"/>
            <a:ext cx="196098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External Global Hydrology Model</a:t>
            </a:r>
            <a:endParaRPr/>
          </a:p>
        </p:txBody>
      </p:sp>
      <p:cxnSp>
        <p:nvCxnSpPr>
          <p:cNvPr id="891" name="Google Shape;891;p29"/>
          <p:cNvCxnSpPr>
            <a:stCxn id="889" idx="1"/>
            <a:endCxn id="892" idx="3"/>
          </p:cNvCxnSpPr>
          <p:nvPr/>
        </p:nvCxnSpPr>
        <p:spPr>
          <a:xfrm flipH="1">
            <a:off x="3518458" y="5740601"/>
            <a:ext cx="1665300" cy="255000"/>
          </a:xfrm>
          <a:prstGeom prst="straightConnector1">
            <a:avLst/>
          </a:prstGeom>
          <a:noFill/>
          <a:ln w="9525" cap="flat" cmpd="sng">
            <a:solidFill>
              <a:schemeClr val="dk1"/>
            </a:solidFill>
            <a:prstDash val="solid"/>
            <a:miter lim="800000"/>
            <a:headEnd type="none" w="sm" len="sm"/>
            <a:tailEnd type="stealth" w="lg" len="lg"/>
          </a:ln>
        </p:spPr>
      </p:cxnSp>
      <p:sp>
        <p:nvSpPr>
          <p:cNvPr id="892" name="Google Shape;892;p29"/>
          <p:cNvSpPr/>
          <p:nvPr/>
        </p:nvSpPr>
        <p:spPr>
          <a:xfrm>
            <a:off x="2837843" y="5798999"/>
            <a:ext cx="680759" cy="393202"/>
          </a:xfrm>
          <a:prstGeom prst="rect">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Arial"/>
                <a:ea typeface="Arial"/>
                <a:cs typeface="Arial"/>
                <a:sym typeface="Arial"/>
              </a:rPr>
              <a:t>Supply</a:t>
            </a:r>
            <a:endParaRPr/>
          </a:p>
        </p:txBody>
      </p:sp>
      <p:sp>
        <p:nvSpPr>
          <p:cNvPr id="893" name="Google Shape;893;p29"/>
          <p:cNvSpPr/>
          <p:nvPr/>
        </p:nvSpPr>
        <p:spPr>
          <a:xfrm>
            <a:off x="2045101" y="5800149"/>
            <a:ext cx="722977" cy="393202"/>
          </a:xfrm>
          <a:prstGeom prst="rect">
            <a:avLst/>
          </a:prstGeom>
          <a:solidFill>
            <a:srgbClr val="FFD966"/>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Arial"/>
                <a:ea typeface="Arial"/>
                <a:cs typeface="Arial"/>
                <a:sym typeface="Arial"/>
              </a:rPr>
              <a:t>Demand</a:t>
            </a:r>
            <a:endParaRPr/>
          </a:p>
        </p:txBody>
      </p:sp>
      <p:sp>
        <p:nvSpPr>
          <p:cNvPr id="894" name="Google Shape;894;p29"/>
          <p:cNvSpPr/>
          <p:nvPr/>
        </p:nvSpPr>
        <p:spPr>
          <a:xfrm>
            <a:off x="2023408" y="3216418"/>
            <a:ext cx="1530946" cy="96013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a:solidFill>
                  <a:srgbClr val="FFFFFF"/>
                </a:solidFill>
                <a:latin typeface="Calibri"/>
                <a:ea typeface="Calibri"/>
                <a:cs typeface="Calibri"/>
                <a:sym typeface="Calibri"/>
              </a:rPr>
              <a:t>Land</a:t>
            </a:r>
            <a:endParaRPr sz="2000" b="0" i="0" u="none" strike="noStrike" cap="none">
              <a:solidFill>
                <a:srgbClr val="FFFFFF"/>
              </a:solidFill>
              <a:latin typeface="Calibri"/>
              <a:ea typeface="Calibri"/>
              <a:cs typeface="Calibri"/>
              <a:sym typeface="Calibri"/>
            </a:endParaRPr>
          </a:p>
        </p:txBody>
      </p:sp>
      <p:sp>
        <p:nvSpPr>
          <p:cNvPr id="895" name="Google Shape;895;p29"/>
          <p:cNvSpPr/>
          <p:nvPr/>
        </p:nvSpPr>
        <p:spPr>
          <a:xfrm>
            <a:off x="2837843" y="4718437"/>
            <a:ext cx="680759" cy="393202"/>
          </a:xfrm>
          <a:prstGeom prst="rect">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Arial"/>
                <a:ea typeface="Arial"/>
                <a:cs typeface="Arial"/>
                <a:sym typeface="Arial"/>
              </a:rPr>
              <a:t>Supply</a:t>
            </a:r>
            <a:endParaRPr/>
          </a:p>
        </p:txBody>
      </p:sp>
      <p:sp>
        <p:nvSpPr>
          <p:cNvPr id="896" name="Google Shape;896;p29"/>
          <p:cNvSpPr/>
          <p:nvPr/>
        </p:nvSpPr>
        <p:spPr>
          <a:xfrm>
            <a:off x="2045101" y="4719587"/>
            <a:ext cx="722977" cy="393202"/>
          </a:xfrm>
          <a:prstGeom prst="rect">
            <a:avLst/>
          </a:prstGeom>
          <a:solidFill>
            <a:srgbClr val="FFD966"/>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Arial"/>
                <a:ea typeface="Arial"/>
                <a:cs typeface="Arial"/>
                <a:sym typeface="Arial"/>
              </a:rPr>
              <a:t>Demand</a:t>
            </a:r>
            <a:endParaRPr/>
          </a:p>
        </p:txBody>
      </p:sp>
      <p:cxnSp>
        <p:nvCxnSpPr>
          <p:cNvPr id="897" name="Google Shape;897;p29"/>
          <p:cNvCxnSpPr/>
          <p:nvPr/>
        </p:nvCxnSpPr>
        <p:spPr>
          <a:xfrm rot="10800000" flipH="1">
            <a:off x="2701747" y="4915038"/>
            <a:ext cx="179128" cy="1150"/>
          </a:xfrm>
          <a:prstGeom prst="straightConnector1">
            <a:avLst/>
          </a:prstGeom>
          <a:noFill/>
          <a:ln w="15875" cap="flat" cmpd="sng">
            <a:solidFill>
              <a:schemeClr val="dk1"/>
            </a:solidFill>
            <a:prstDash val="solid"/>
            <a:miter lim="800000"/>
            <a:headEnd type="triangle" w="med" len="med"/>
            <a:tailEnd type="triangle" w="med" len="med"/>
          </a:ln>
        </p:spPr>
      </p:cxnSp>
      <p:cxnSp>
        <p:nvCxnSpPr>
          <p:cNvPr id="898" name="Google Shape;898;p29"/>
          <p:cNvCxnSpPr/>
          <p:nvPr/>
        </p:nvCxnSpPr>
        <p:spPr>
          <a:xfrm rot="10800000" flipH="1">
            <a:off x="2712505" y="5999369"/>
            <a:ext cx="179128" cy="1150"/>
          </a:xfrm>
          <a:prstGeom prst="straightConnector1">
            <a:avLst/>
          </a:prstGeom>
          <a:noFill/>
          <a:ln w="15875" cap="flat" cmpd="sng">
            <a:solidFill>
              <a:schemeClr val="dk1"/>
            </a:solidFill>
            <a:prstDash val="solid"/>
            <a:miter lim="800000"/>
            <a:headEnd type="triangle" w="med" len="med"/>
            <a:tailEnd type="triangle" w="med" len="med"/>
          </a:ln>
        </p:spPr>
      </p:cxnSp>
      <p:cxnSp>
        <p:nvCxnSpPr>
          <p:cNvPr id="899" name="Google Shape;899;p29"/>
          <p:cNvCxnSpPr>
            <a:stCxn id="889" idx="1"/>
          </p:cNvCxnSpPr>
          <p:nvPr/>
        </p:nvCxnSpPr>
        <p:spPr>
          <a:xfrm rot="10800000">
            <a:off x="3554458" y="4972301"/>
            <a:ext cx="1629300" cy="768300"/>
          </a:xfrm>
          <a:prstGeom prst="straightConnector1">
            <a:avLst/>
          </a:prstGeom>
          <a:noFill/>
          <a:ln w="9525" cap="flat" cmpd="sng">
            <a:solidFill>
              <a:schemeClr val="dk1"/>
            </a:solidFill>
            <a:prstDash val="solid"/>
            <a:miter lim="800000"/>
            <a:headEnd type="none" w="sm" len="sm"/>
            <a:tailEnd type="stealth" w="lg" len="lg"/>
          </a:ln>
        </p:spPr>
      </p:cxnSp>
      <p:sp>
        <p:nvSpPr>
          <p:cNvPr id="900" name="Google Shape;900;p29"/>
          <p:cNvSpPr txBox="1"/>
          <p:nvPr/>
        </p:nvSpPr>
        <p:spPr>
          <a:xfrm>
            <a:off x="5306123" y="2047673"/>
            <a:ext cx="613328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We use an ESM that is assumed to have a similar forcing (e.g., RCP) to GCAM’s simple climate model</a:t>
            </a:r>
            <a:endParaRPr/>
          </a:p>
        </p:txBody>
      </p:sp>
      <p:sp>
        <p:nvSpPr>
          <p:cNvPr id="901" name="Google Shape;901;p29"/>
          <p:cNvSpPr txBox="1"/>
          <p:nvPr/>
        </p:nvSpPr>
        <p:spPr>
          <a:xfrm>
            <a:off x="3984129" y="5889767"/>
            <a:ext cx="180054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Runoff</a:t>
            </a:r>
            <a:endParaRPr/>
          </a:p>
          <a:p>
            <a:pPr marL="0" marR="0" lvl="0" indent="0" algn="l" rtl="0">
              <a:spcBef>
                <a:spcPts val="0"/>
              </a:spcBef>
              <a:spcAft>
                <a:spcPts val="0"/>
              </a:spcAft>
              <a:buNone/>
            </a:pPr>
            <a:r>
              <a:rPr lang="en-US" sz="1600">
                <a:solidFill>
                  <a:schemeClr val="dk1"/>
                </a:solidFill>
                <a:latin typeface="Arial"/>
                <a:ea typeface="Arial"/>
                <a:cs typeface="Arial"/>
                <a:sym typeface="Arial"/>
              </a:rPr>
              <a:t>(renewable supply)</a:t>
            </a:r>
            <a:endParaRPr/>
          </a:p>
        </p:txBody>
      </p:sp>
      <p:sp>
        <p:nvSpPr>
          <p:cNvPr id="902" name="Google Shape;902;p29"/>
          <p:cNvSpPr txBox="1"/>
          <p:nvPr/>
        </p:nvSpPr>
        <p:spPr>
          <a:xfrm>
            <a:off x="3984129" y="4881166"/>
            <a:ext cx="179313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hydropower</a:t>
            </a:r>
            <a:endParaRPr/>
          </a:p>
        </p:txBody>
      </p:sp>
      <p:cxnSp>
        <p:nvCxnSpPr>
          <p:cNvPr id="903" name="Google Shape;903;p29"/>
          <p:cNvCxnSpPr>
            <a:stCxn id="887" idx="1"/>
            <a:endCxn id="889" idx="0"/>
          </p:cNvCxnSpPr>
          <p:nvPr/>
        </p:nvCxnSpPr>
        <p:spPr>
          <a:xfrm flipH="1">
            <a:off x="6234945" y="3794995"/>
            <a:ext cx="2329800" cy="1494000"/>
          </a:xfrm>
          <a:prstGeom prst="straightConnector1">
            <a:avLst/>
          </a:prstGeom>
          <a:noFill/>
          <a:ln w="9525" cap="flat" cmpd="sng">
            <a:solidFill>
              <a:schemeClr val="dk1"/>
            </a:solidFill>
            <a:prstDash val="solid"/>
            <a:miter lim="800000"/>
            <a:headEnd type="none" w="sm" len="sm"/>
            <a:tailEnd type="stealth" w="lg" len="lg"/>
          </a:ln>
        </p:spPr>
      </p:cxnSp>
      <p:sp>
        <p:nvSpPr>
          <p:cNvPr id="904" name="Google Shape;904;p29"/>
          <p:cNvSpPr/>
          <p:nvPr/>
        </p:nvSpPr>
        <p:spPr>
          <a:xfrm>
            <a:off x="5164793" y="3337435"/>
            <a:ext cx="2102310" cy="903200"/>
          </a:xfrm>
          <a:prstGeom prst="roundRect">
            <a:avLst>
              <a:gd name="adj" fmla="val 16667"/>
            </a:avLst>
          </a:prstGeom>
          <a:solidFill>
            <a:srgbClr val="93B3D7"/>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05" name="Google Shape;905;p29"/>
          <p:cNvSpPr txBox="1"/>
          <p:nvPr/>
        </p:nvSpPr>
        <p:spPr>
          <a:xfrm>
            <a:off x="5261084" y="3604369"/>
            <a:ext cx="196098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Crop Model</a:t>
            </a:r>
            <a:endParaRPr/>
          </a:p>
        </p:txBody>
      </p:sp>
      <p:cxnSp>
        <p:nvCxnSpPr>
          <p:cNvPr id="906" name="Google Shape;906;p29"/>
          <p:cNvCxnSpPr>
            <a:stCxn id="887" idx="1"/>
            <a:endCxn id="904" idx="3"/>
          </p:cNvCxnSpPr>
          <p:nvPr/>
        </p:nvCxnSpPr>
        <p:spPr>
          <a:xfrm rot="10800000">
            <a:off x="7267245" y="3788995"/>
            <a:ext cx="1297500" cy="6000"/>
          </a:xfrm>
          <a:prstGeom prst="straightConnector1">
            <a:avLst/>
          </a:prstGeom>
          <a:noFill/>
          <a:ln w="9525" cap="flat" cmpd="sng">
            <a:solidFill>
              <a:schemeClr val="dk1"/>
            </a:solidFill>
            <a:prstDash val="solid"/>
            <a:miter lim="800000"/>
            <a:headEnd type="none" w="sm" len="sm"/>
            <a:tailEnd type="stealth" w="lg" len="lg"/>
          </a:ln>
        </p:spPr>
      </p:cxnSp>
      <p:sp>
        <p:nvSpPr>
          <p:cNvPr id="907" name="Google Shape;907;p29"/>
          <p:cNvSpPr/>
          <p:nvPr/>
        </p:nvSpPr>
        <p:spPr>
          <a:xfrm>
            <a:off x="2839049" y="3654240"/>
            <a:ext cx="680759" cy="393202"/>
          </a:xfrm>
          <a:prstGeom prst="rect">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Arial"/>
                <a:ea typeface="Arial"/>
                <a:cs typeface="Arial"/>
                <a:sym typeface="Arial"/>
              </a:rPr>
              <a:t>Supply</a:t>
            </a:r>
            <a:endParaRPr/>
          </a:p>
        </p:txBody>
      </p:sp>
      <p:sp>
        <p:nvSpPr>
          <p:cNvPr id="908" name="Google Shape;908;p29"/>
          <p:cNvSpPr/>
          <p:nvPr/>
        </p:nvSpPr>
        <p:spPr>
          <a:xfrm>
            <a:off x="2046307" y="3655390"/>
            <a:ext cx="722977" cy="393202"/>
          </a:xfrm>
          <a:prstGeom prst="rect">
            <a:avLst/>
          </a:prstGeom>
          <a:solidFill>
            <a:srgbClr val="FFD966"/>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Arial"/>
                <a:ea typeface="Arial"/>
                <a:cs typeface="Arial"/>
                <a:sym typeface="Arial"/>
              </a:rPr>
              <a:t>Demand</a:t>
            </a:r>
            <a:endParaRPr/>
          </a:p>
        </p:txBody>
      </p:sp>
      <p:cxnSp>
        <p:nvCxnSpPr>
          <p:cNvPr id="909" name="Google Shape;909;p29"/>
          <p:cNvCxnSpPr/>
          <p:nvPr/>
        </p:nvCxnSpPr>
        <p:spPr>
          <a:xfrm rot="10800000" flipH="1">
            <a:off x="2702953" y="3850841"/>
            <a:ext cx="179128" cy="1150"/>
          </a:xfrm>
          <a:prstGeom prst="straightConnector1">
            <a:avLst/>
          </a:prstGeom>
          <a:noFill/>
          <a:ln w="15875" cap="flat" cmpd="sng">
            <a:solidFill>
              <a:schemeClr val="dk1"/>
            </a:solidFill>
            <a:prstDash val="solid"/>
            <a:miter lim="800000"/>
            <a:headEnd type="triangle" w="med" len="med"/>
            <a:tailEnd type="triangle" w="med" len="med"/>
          </a:ln>
        </p:spPr>
      </p:cxnSp>
      <p:cxnSp>
        <p:nvCxnSpPr>
          <p:cNvPr id="910" name="Google Shape;910;p29"/>
          <p:cNvCxnSpPr/>
          <p:nvPr/>
        </p:nvCxnSpPr>
        <p:spPr>
          <a:xfrm rot="10800000">
            <a:off x="3519808" y="3794997"/>
            <a:ext cx="1644914" cy="0"/>
          </a:xfrm>
          <a:prstGeom prst="straightConnector1">
            <a:avLst/>
          </a:prstGeom>
          <a:noFill/>
          <a:ln w="9525" cap="flat" cmpd="sng">
            <a:solidFill>
              <a:schemeClr val="dk1"/>
            </a:solidFill>
            <a:prstDash val="solid"/>
            <a:miter lim="800000"/>
            <a:headEnd type="none" w="sm" len="sm"/>
            <a:tailEnd type="stealth" w="lg" len="lg"/>
          </a:ln>
        </p:spPr>
      </p:cxnSp>
    </p:spTree>
    <p:extLst>
      <p:ext uri="{BB962C8B-B14F-4D97-AF65-F5344CB8AC3E}">
        <p14:creationId xmlns:p14="http://schemas.microsoft.com/office/powerpoint/2010/main" val="1568877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0"/>
          <p:cNvSpPr txBox="1">
            <a:spLocks noGrp="1"/>
          </p:cNvSpPr>
          <p:nvPr>
            <p:ph type="title"/>
          </p:nvPr>
        </p:nvSpPr>
        <p:spPr>
          <a:xfrm>
            <a:off x="341556" y="-147821"/>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Climate Impacts on Agricultural Yields</a:t>
            </a:r>
            <a:endParaRPr/>
          </a:p>
        </p:txBody>
      </p:sp>
      <p:pic>
        <p:nvPicPr>
          <p:cNvPr id="917" name="Google Shape;917;p30"/>
          <p:cNvPicPr preferRelativeResize="0">
            <a:picLocks noGrp="1"/>
          </p:cNvPicPr>
          <p:nvPr>
            <p:ph type="body" idx="1"/>
          </p:nvPr>
        </p:nvPicPr>
        <p:blipFill rotWithShape="1">
          <a:blip r:embed="rId3">
            <a:alphaModFix/>
          </a:blip>
          <a:srcRect/>
          <a:stretch/>
        </p:blipFill>
        <p:spPr>
          <a:xfrm>
            <a:off x="953844" y="832561"/>
            <a:ext cx="4481457" cy="5765090"/>
          </a:xfrm>
          <a:prstGeom prst="rect">
            <a:avLst/>
          </a:prstGeom>
          <a:noFill/>
          <a:ln>
            <a:noFill/>
          </a:ln>
        </p:spPr>
      </p:pic>
      <p:pic>
        <p:nvPicPr>
          <p:cNvPr id="918" name="Google Shape;918;p30" descr="Chart&#10;&#10;Description automatically generated"/>
          <p:cNvPicPr preferRelativeResize="0"/>
          <p:nvPr/>
        </p:nvPicPr>
        <p:blipFill rotWithShape="1">
          <a:blip r:embed="rId4">
            <a:alphaModFix/>
          </a:blip>
          <a:srcRect/>
          <a:stretch/>
        </p:blipFill>
        <p:spPr>
          <a:xfrm>
            <a:off x="6284259" y="1058265"/>
            <a:ext cx="4055833" cy="5313681"/>
          </a:xfrm>
          <a:prstGeom prst="rect">
            <a:avLst/>
          </a:prstGeom>
          <a:noFill/>
          <a:ln>
            <a:noFill/>
          </a:ln>
        </p:spPr>
      </p:pic>
      <p:sp>
        <p:nvSpPr>
          <p:cNvPr id="919" name="Google Shape;919;p30"/>
          <p:cNvSpPr txBox="1"/>
          <p:nvPr/>
        </p:nvSpPr>
        <p:spPr>
          <a:xfrm>
            <a:off x="376518" y="6577380"/>
            <a:ext cx="11815482" cy="228268"/>
          </a:xfrm>
          <a:prstGeom prst="rect">
            <a:avLst/>
          </a:prstGeom>
          <a:noFill/>
          <a:ln>
            <a:noFill/>
          </a:ln>
        </p:spPr>
        <p:txBody>
          <a:bodyPr spcFirstLastPara="1" wrap="square" lIns="0" tIns="12700" rIns="0" bIns="0" anchor="t" anchorCtr="0">
            <a:spAutoFit/>
          </a:bodyPr>
          <a:lstStyle/>
          <a:p>
            <a:pPr marL="12700" marR="0" lvl="0" indent="0" algn="ctr" rtl="0">
              <a:spcBef>
                <a:spcPts val="0"/>
              </a:spcBef>
              <a:spcAft>
                <a:spcPts val="0"/>
              </a:spcAft>
              <a:buNone/>
            </a:pPr>
            <a:r>
              <a:rPr lang="en-US" sz="1400">
                <a:solidFill>
                  <a:schemeClr val="dk1"/>
                </a:solidFill>
                <a:latin typeface="Arial"/>
                <a:ea typeface="Arial"/>
                <a:cs typeface="Arial"/>
                <a:sym typeface="Arial"/>
              </a:rPr>
              <a:t>Source: Rosenzweig et al. (2014), </a:t>
            </a:r>
            <a:r>
              <a:rPr lang="en-US" sz="1400" i="1">
                <a:solidFill>
                  <a:schemeClr val="dk1"/>
                </a:solidFill>
                <a:latin typeface="Arial"/>
                <a:ea typeface="Arial"/>
                <a:cs typeface="Arial"/>
                <a:sym typeface="Arial"/>
              </a:rPr>
              <a:t>PNAS</a:t>
            </a:r>
            <a:endParaRPr sz="1400" i="1">
              <a:solidFill>
                <a:schemeClr val="dk1"/>
              </a:solidFill>
              <a:latin typeface="Arial"/>
              <a:ea typeface="Arial"/>
              <a:cs typeface="Arial"/>
              <a:sym typeface="Arial"/>
            </a:endParaRPr>
          </a:p>
        </p:txBody>
      </p:sp>
    </p:spTree>
    <p:extLst>
      <p:ext uri="{BB962C8B-B14F-4D97-AF65-F5344CB8AC3E}">
        <p14:creationId xmlns:p14="http://schemas.microsoft.com/office/powerpoint/2010/main" val="2744653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31"/>
          <p:cNvSpPr txBox="1">
            <a:spLocks noGrp="1"/>
          </p:cNvSpPr>
          <p:nvPr>
            <p:ph type="title"/>
          </p:nvPr>
        </p:nvSpPr>
        <p:spPr>
          <a:xfrm>
            <a:off x="392431" y="-74881"/>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How will Climate Change Impact Water Supply?</a:t>
            </a:r>
            <a:endParaRPr/>
          </a:p>
        </p:txBody>
      </p:sp>
      <p:sp>
        <p:nvSpPr>
          <p:cNvPr id="926" name="Google Shape;926;p31"/>
          <p:cNvSpPr txBox="1">
            <a:spLocks noGrp="1"/>
          </p:cNvSpPr>
          <p:nvPr>
            <p:ph type="body" idx="1"/>
          </p:nvPr>
        </p:nvSpPr>
        <p:spPr>
          <a:xfrm>
            <a:off x="392432" y="1395543"/>
            <a:ext cx="3265168" cy="4725557"/>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1800"/>
              <a:buChar char="•"/>
            </a:pPr>
            <a:r>
              <a:rPr lang="en-US" sz="1800" b="0" i="0" u="none" strike="noStrike">
                <a:latin typeface="Calibri"/>
                <a:ea typeface="Calibri"/>
                <a:cs typeface="Calibri"/>
                <a:sym typeface="Calibri"/>
              </a:rPr>
              <a:t>An accelerated water cycle will increase rainfall and thus renewable freshwater flux. But there will be winners and losers. Some regions will see more and some less </a:t>
            </a:r>
            <a:r>
              <a:rPr lang="en-US" sz="1800">
                <a:latin typeface="Calibri"/>
                <a:ea typeface="Calibri"/>
                <a:cs typeface="Calibri"/>
                <a:sym typeface="Calibri"/>
              </a:rPr>
              <a:t>water on average. </a:t>
            </a:r>
            <a:endParaRPr/>
          </a:p>
          <a:p>
            <a:pPr marL="228600" lvl="0" indent="-114300" algn="l" rtl="0">
              <a:lnSpc>
                <a:spcPct val="100000"/>
              </a:lnSpc>
              <a:spcBef>
                <a:spcPts val="0"/>
              </a:spcBef>
              <a:spcAft>
                <a:spcPts val="0"/>
              </a:spcAft>
              <a:buClr>
                <a:schemeClr val="dk1"/>
              </a:buClr>
              <a:buSzPts val="1800"/>
              <a:buNone/>
            </a:pPr>
            <a:endParaRPr sz="1800">
              <a:latin typeface="Calibri"/>
              <a:ea typeface="Calibri"/>
              <a:cs typeface="Calibri"/>
              <a:sym typeface="Calibri"/>
            </a:endParaRPr>
          </a:p>
          <a:p>
            <a:pPr marL="228600" lvl="0" indent="-228600" algn="l" rtl="0">
              <a:lnSpc>
                <a:spcPct val="100000"/>
              </a:lnSpc>
              <a:spcBef>
                <a:spcPts val="0"/>
              </a:spcBef>
              <a:spcAft>
                <a:spcPts val="0"/>
              </a:spcAft>
              <a:buClr>
                <a:schemeClr val="dk1"/>
              </a:buClr>
              <a:buSzPts val="1800"/>
              <a:buChar char="•"/>
            </a:pPr>
            <a:r>
              <a:rPr lang="en-US" sz="1800">
                <a:latin typeface="Calibri"/>
                <a:ea typeface="Calibri"/>
                <a:cs typeface="Calibri"/>
                <a:sym typeface="Calibri"/>
              </a:rPr>
              <a:t>There is huge uncertainty—</a:t>
            </a:r>
            <a:r>
              <a:rPr lang="en-US" sz="1800" b="0" i="0" u="none" strike="noStrike">
                <a:latin typeface="Calibri"/>
                <a:ea typeface="Calibri"/>
                <a:cs typeface="Calibri"/>
                <a:sym typeface="Calibri"/>
              </a:rPr>
              <a:t>Earth System Models (ESMs) only agree for about 1/3 of land area.</a:t>
            </a:r>
            <a:endParaRPr/>
          </a:p>
          <a:p>
            <a:pPr marL="228600" lvl="0" indent="-114300" algn="l" rtl="0">
              <a:lnSpc>
                <a:spcPct val="100000"/>
              </a:lnSpc>
              <a:spcBef>
                <a:spcPts val="0"/>
              </a:spcBef>
              <a:spcAft>
                <a:spcPts val="0"/>
              </a:spcAft>
              <a:buClr>
                <a:schemeClr val="dk1"/>
              </a:buClr>
              <a:buSzPts val="1800"/>
              <a:buNone/>
            </a:pPr>
            <a:endParaRPr sz="1800">
              <a:latin typeface="Calibri"/>
              <a:ea typeface="Calibri"/>
              <a:cs typeface="Calibri"/>
              <a:sym typeface="Calibri"/>
            </a:endParaRPr>
          </a:p>
          <a:p>
            <a:pPr marL="228600" lvl="0" indent="-228600" algn="l" rtl="0">
              <a:lnSpc>
                <a:spcPct val="100000"/>
              </a:lnSpc>
              <a:spcBef>
                <a:spcPts val="0"/>
              </a:spcBef>
              <a:spcAft>
                <a:spcPts val="0"/>
              </a:spcAft>
              <a:buClr>
                <a:schemeClr val="dk1"/>
              </a:buClr>
              <a:buSzPts val="1800"/>
              <a:buChar char="•"/>
            </a:pPr>
            <a:r>
              <a:rPr lang="en-US" sz="1800">
                <a:latin typeface="Calibri"/>
                <a:ea typeface="Calibri"/>
                <a:cs typeface="Calibri"/>
                <a:sym typeface="Calibri"/>
              </a:rPr>
              <a:t>This is a big challenge for IAMs, because they have not been built to consider extreme events</a:t>
            </a:r>
            <a:endParaRPr/>
          </a:p>
        </p:txBody>
      </p:sp>
      <p:pic>
        <p:nvPicPr>
          <p:cNvPr id="927" name="Google Shape;927;p31" descr="Graphical user interface, map&#10;&#10;Description automatically generated"/>
          <p:cNvPicPr preferRelativeResize="0"/>
          <p:nvPr/>
        </p:nvPicPr>
        <p:blipFill rotWithShape="1">
          <a:blip r:embed="rId3">
            <a:alphaModFix/>
          </a:blip>
          <a:srcRect/>
          <a:stretch/>
        </p:blipFill>
        <p:spPr>
          <a:xfrm>
            <a:off x="4040527" y="1124808"/>
            <a:ext cx="7759041" cy="5147535"/>
          </a:xfrm>
          <a:prstGeom prst="rect">
            <a:avLst/>
          </a:prstGeom>
          <a:noFill/>
          <a:ln>
            <a:noFill/>
          </a:ln>
        </p:spPr>
      </p:pic>
    </p:spTree>
    <p:extLst>
      <p:ext uri="{BB962C8B-B14F-4D97-AF65-F5344CB8AC3E}">
        <p14:creationId xmlns:p14="http://schemas.microsoft.com/office/powerpoint/2010/main" val="200412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EF627-7A31-A7CC-C939-38255524EEF3}"/>
              </a:ext>
            </a:extLst>
          </p:cNvPr>
          <p:cNvSpPr>
            <a:spLocks noGrp="1"/>
          </p:cNvSpPr>
          <p:nvPr>
            <p:ph type="title"/>
          </p:nvPr>
        </p:nvSpPr>
        <p:spPr/>
        <p:txBody>
          <a:bodyPr/>
          <a:lstStyle/>
          <a:p>
            <a:r>
              <a:rPr lang="en-US" dirty="0"/>
              <a:t>Vulnerability to Climate Impacts</a:t>
            </a:r>
          </a:p>
        </p:txBody>
      </p:sp>
      <p:pic>
        <p:nvPicPr>
          <p:cNvPr id="6148" name="Picture 4">
            <a:extLst>
              <a:ext uri="{FF2B5EF4-FFF2-40B4-BE49-F238E27FC236}">
                <a16:creationId xmlns:a16="http://schemas.microsoft.com/office/drawing/2014/main" id="{A3C27446-589D-9C06-7824-E4C9FF4F6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085" y="1554097"/>
            <a:ext cx="5523852" cy="477356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DDA6AF9-830F-A814-7459-2E0A9AE13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4065" y="1502491"/>
            <a:ext cx="4219850" cy="49470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C4D559-402E-2C63-716B-C7EE96C9047C}"/>
              </a:ext>
            </a:extLst>
          </p:cNvPr>
          <p:cNvSpPr txBox="1"/>
          <p:nvPr/>
        </p:nvSpPr>
        <p:spPr>
          <a:xfrm>
            <a:off x="374390" y="6613704"/>
            <a:ext cx="6095222" cy="261610"/>
          </a:xfrm>
          <a:prstGeom prst="rect">
            <a:avLst/>
          </a:prstGeom>
          <a:noFill/>
        </p:spPr>
        <p:txBody>
          <a:bodyPr wrap="square">
            <a:spAutoFit/>
          </a:bodyPr>
          <a:lstStyle/>
          <a:p>
            <a:r>
              <a:rPr lang="en-US" sz="1050" dirty="0"/>
              <a:t>Byers et al. 2018 (ERL) </a:t>
            </a:r>
            <a:r>
              <a:rPr lang="en-US" sz="1050" dirty="0">
                <a:hlinkClick r:id="rId5"/>
              </a:rPr>
              <a:t>https://iopscience.iop.org/article/10.1088/1748-9326/aabf45/meta</a:t>
            </a:r>
            <a:r>
              <a:rPr lang="en-US" sz="1050" dirty="0"/>
              <a:t>  </a:t>
            </a:r>
          </a:p>
        </p:txBody>
      </p:sp>
      <p:sp>
        <p:nvSpPr>
          <p:cNvPr id="6" name="TextBox 5">
            <a:extLst>
              <a:ext uri="{FF2B5EF4-FFF2-40B4-BE49-F238E27FC236}">
                <a16:creationId xmlns:a16="http://schemas.microsoft.com/office/drawing/2014/main" id="{41ABAA0D-9B95-C64D-C7BC-853545662AFB}"/>
              </a:ext>
            </a:extLst>
          </p:cNvPr>
          <p:cNvSpPr txBox="1"/>
          <p:nvPr/>
        </p:nvSpPr>
        <p:spPr>
          <a:xfrm>
            <a:off x="8434634" y="1073559"/>
            <a:ext cx="2172390" cy="307777"/>
          </a:xfrm>
          <a:prstGeom prst="rect">
            <a:avLst/>
          </a:prstGeom>
          <a:noFill/>
        </p:spPr>
        <p:txBody>
          <a:bodyPr wrap="none" rtlCol="0">
            <a:spAutoFit/>
          </a:bodyPr>
          <a:lstStyle/>
          <a:p>
            <a:r>
              <a:rPr lang="en-US" b="1" dirty="0"/>
              <a:t>Vulnerable Populations</a:t>
            </a:r>
          </a:p>
        </p:txBody>
      </p:sp>
      <p:sp>
        <p:nvSpPr>
          <p:cNvPr id="7" name="TextBox 6">
            <a:extLst>
              <a:ext uri="{FF2B5EF4-FFF2-40B4-BE49-F238E27FC236}">
                <a16:creationId xmlns:a16="http://schemas.microsoft.com/office/drawing/2014/main" id="{B0B5EEE5-5B69-F83A-32F4-F106AD0BC31B}"/>
              </a:ext>
            </a:extLst>
          </p:cNvPr>
          <p:cNvSpPr txBox="1"/>
          <p:nvPr/>
        </p:nvSpPr>
        <p:spPr>
          <a:xfrm>
            <a:off x="2805443" y="1073559"/>
            <a:ext cx="1289135" cy="307777"/>
          </a:xfrm>
          <a:prstGeom prst="rect">
            <a:avLst/>
          </a:prstGeom>
          <a:noFill/>
        </p:spPr>
        <p:txBody>
          <a:bodyPr wrap="none" rtlCol="0">
            <a:spAutoFit/>
          </a:bodyPr>
          <a:lstStyle/>
          <a:p>
            <a:r>
              <a:rPr lang="en-US" b="1" dirty="0"/>
              <a:t>Impact Risks</a:t>
            </a:r>
          </a:p>
        </p:txBody>
      </p:sp>
    </p:spTree>
    <p:extLst>
      <p:ext uri="{BB962C8B-B14F-4D97-AF65-F5344CB8AC3E}">
        <p14:creationId xmlns:p14="http://schemas.microsoft.com/office/powerpoint/2010/main" val="2807649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7297-BD1E-17DA-269F-5A6D8B30C5CB}"/>
              </a:ext>
            </a:extLst>
          </p:cNvPr>
          <p:cNvSpPr>
            <a:spLocks noGrp="1"/>
          </p:cNvSpPr>
          <p:nvPr>
            <p:ph type="title"/>
          </p:nvPr>
        </p:nvSpPr>
        <p:spPr>
          <a:xfrm>
            <a:off x="702907" y="2662981"/>
            <a:ext cx="10896600" cy="999833"/>
          </a:xfrm>
        </p:spPr>
        <p:txBody>
          <a:bodyPr/>
          <a:lstStyle/>
          <a:p>
            <a:r>
              <a:rPr lang="en-US" dirty="0"/>
              <a:t>Summary</a:t>
            </a:r>
          </a:p>
        </p:txBody>
      </p:sp>
    </p:spTree>
    <p:extLst>
      <p:ext uri="{BB962C8B-B14F-4D97-AF65-F5344CB8AC3E}">
        <p14:creationId xmlns:p14="http://schemas.microsoft.com/office/powerpoint/2010/main" val="2136303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37"/>
          <p:cNvSpPr txBox="1">
            <a:spLocks noGrp="1"/>
          </p:cNvSpPr>
          <p:nvPr>
            <p:ph type="title"/>
          </p:nvPr>
        </p:nvSpPr>
        <p:spPr>
          <a:xfrm>
            <a:off x="406624" y="249108"/>
            <a:ext cx="8557218" cy="369332"/>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400"/>
              <a:buFont typeface="Tahoma"/>
              <a:buNone/>
            </a:pPr>
            <a:r>
              <a:rPr lang="en-US" sz="2400">
                <a:solidFill>
                  <a:schemeClr val="dk1"/>
                </a:solidFill>
                <a:latin typeface="Tahoma"/>
                <a:ea typeface="Tahoma"/>
                <a:cs typeface="Tahoma"/>
                <a:sym typeface="Tahoma"/>
              </a:rPr>
              <a:t>Summary</a:t>
            </a:r>
            <a:endParaRPr/>
          </a:p>
        </p:txBody>
      </p:sp>
      <p:sp>
        <p:nvSpPr>
          <p:cNvPr id="974" name="Google Shape;974;p37"/>
          <p:cNvSpPr txBox="1">
            <a:spLocks noGrp="1"/>
          </p:cNvSpPr>
          <p:nvPr>
            <p:ph type="body" idx="1"/>
          </p:nvPr>
        </p:nvSpPr>
        <p:spPr>
          <a:xfrm>
            <a:off x="406624" y="1148936"/>
            <a:ext cx="11349948" cy="4579715"/>
          </a:xfrm>
          <a:prstGeom prst="rect">
            <a:avLst/>
          </a:prstGeom>
          <a:noFill/>
          <a:ln>
            <a:noFill/>
          </a:ln>
        </p:spPr>
        <p:txBody>
          <a:bodyPr spcFirstLastPara="1" wrap="square" lIns="0" tIns="0" rIns="0" bIns="0" anchor="t" anchorCtr="0">
            <a:spAutoFit/>
          </a:bodyPr>
          <a:lstStyle/>
          <a:p>
            <a:pPr marL="228600" lvl="0" indent="-228600" algn="l" rtl="0">
              <a:lnSpc>
                <a:spcPct val="90000"/>
              </a:lnSpc>
              <a:spcBef>
                <a:spcPts val="0"/>
              </a:spcBef>
              <a:spcAft>
                <a:spcPts val="0"/>
              </a:spcAft>
              <a:buClr>
                <a:schemeClr val="dk1"/>
              </a:buClr>
              <a:buSzPts val="2400"/>
              <a:buChar char="•"/>
            </a:pPr>
            <a:r>
              <a:rPr lang="en-US" sz="2400" dirty="0">
                <a:latin typeface="Calibri"/>
                <a:ea typeface="Calibri"/>
                <a:cs typeface="Calibri"/>
                <a:sym typeface="Calibri"/>
              </a:rPr>
              <a:t>IAMs consider energy, water, land, socioeconomics, and climate in a single, consistent economic framework</a:t>
            </a:r>
            <a:endParaRPr dirty="0"/>
          </a:p>
          <a:p>
            <a:pPr marL="0" lvl="0" indent="0" algn="l" rtl="0">
              <a:lnSpc>
                <a:spcPct val="90000"/>
              </a:lnSpc>
              <a:spcBef>
                <a:spcPts val="1200"/>
              </a:spcBef>
              <a:spcAft>
                <a:spcPts val="0"/>
              </a:spcAft>
              <a:buClr>
                <a:schemeClr val="dk1"/>
              </a:buClr>
              <a:buSzPts val="2400"/>
              <a:buNone/>
            </a:pPr>
            <a:endParaRPr sz="2400" dirty="0">
              <a:latin typeface="Calibri"/>
              <a:ea typeface="Calibri"/>
              <a:cs typeface="Calibri"/>
              <a:sym typeface="Calibri"/>
            </a:endParaRPr>
          </a:p>
          <a:p>
            <a:pPr marL="228600" lvl="0" indent="-228600" algn="l" rtl="0">
              <a:lnSpc>
                <a:spcPct val="90000"/>
              </a:lnSpc>
              <a:spcBef>
                <a:spcPts val="1200"/>
              </a:spcBef>
              <a:spcAft>
                <a:spcPts val="0"/>
              </a:spcAft>
              <a:buClr>
                <a:schemeClr val="dk1"/>
              </a:buClr>
              <a:buSzPts val="2400"/>
              <a:buChar char="•"/>
            </a:pPr>
            <a:r>
              <a:rPr lang="en-US" sz="2400" dirty="0">
                <a:latin typeface="Calibri"/>
                <a:ea typeface="Calibri"/>
                <a:cs typeface="Calibri"/>
                <a:sym typeface="Calibri"/>
              </a:rPr>
              <a:t>IAMs do not include all possible nexus interactions, but they have evolved to include many important interactions</a:t>
            </a:r>
            <a:endParaRPr dirty="0"/>
          </a:p>
          <a:p>
            <a:pPr marL="0" lvl="0" indent="0" algn="l" rtl="0">
              <a:lnSpc>
                <a:spcPct val="90000"/>
              </a:lnSpc>
              <a:spcBef>
                <a:spcPts val="1200"/>
              </a:spcBef>
              <a:spcAft>
                <a:spcPts val="0"/>
              </a:spcAft>
              <a:buClr>
                <a:schemeClr val="dk1"/>
              </a:buClr>
              <a:buSzPts val="2400"/>
              <a:buNone/>
            </a:pPr>
            <a:endParaRPr sz="2400" dirty="0">
              <a:latin typeface="Calibri"/>
              <a:ea typeface="Calibri"/>
              <a:cs typeface="Calibri"/>
              <a:sym typeface="Calibri"/>
            </a:endParaRPr>
          </a:p>
          <a:p>
            <a:pPr marL="228600" lvl="0" indent="-228600" algn="l" rtl="0">
              <a:lnSpc>
                <a:spcPct val="90000"/>
              </a:lnSpc>
              <a:spcBef>
                <a:spcPts val="1200"/>
              </a:spcBef>
              <a:spcAft>
                <a:spcPts val="0"/>
              </a:spcAft>
              <a:buClr>
                <a:schemeClr val="dk1"/>
              </a:buClr>
              <a:buSzPts val="2400"/>
              <a:buChar char="•"/>
            </a:pPr>
            <a:r>
              <a:rPr lang="en-US" sz="2400" dirty="0">
                <a:latin typeface="Calibri"/>
                <a:ea typeface="Calibri"/>
                <a:cs typeface="Calibri"/>
                <a:sym typeface="Calibri"/>
              </a:rPr>
              <a:t>GCAM accounts for climate feedbacks with water, energy, and land via one-way input files, rather than two-way feedbacks (for now)</a:t>
            </a:r>
            <a:endParaRPr dirty="0"/>
          </a:p>
          <a:p>
            <a:pPr marL="0" lvl="0" indent="0" algn="l" rtl="0">
              <a:lnSpc>
                <a:spcPct val="90000"/>
              </a:lnSpc>
              <a:spcBef>
                <a:spcPts val="1200"/>
              </a:spcBef>
              <a:spcAft>
                <a:spcPts val="0"/>
              </a:spcAft>
              <a:buClr>
                <a:schemeClr val="dk1"/>
              </a:buClr>
              <a:buSzPts val="2400"/>
              <a:buNone/>
            </a:pPr>
            <a:endParaRPr sz="2400" dirty="0">
              <a:latin typeface="Calibri"/>
              <a:ea typeface="Calibri"/>
              <a:cs typeface="Calibri"/>
              <a:sym typeface="Calibri"/>
            </a:endParaRPr>
          </a:p>
          <a:p>
            <a:pPr marL="228600" lvl="0" indent="-228600" algn="l" rtl="0">
              <a:lnSpc>
                <a:spcPct val="90000"/>
              </a:lnSpc>
              <a:spcBef>
                <a:spcPts val="1200"/>
              </a:spcBef>
              <a:spcAft>
                <a:spcPts val="0"/>
              </a:spcAft>
              <a:buClr>
                <a:schemeClr val="dk1"/>
              </a:buClr>
              <a:buSzPts val="2400"/>
              <a:buChar char="•"/>
            </a:pPr>
            <a:r>
              <a:rPr lang="en-US" sz="2400" dirty="0">
                <a:latin typeface="Calibri"/>
                <a:ea typeface="Calibri"/>
                <a:cs typeface="Calibri"/>
                <a:sym typeface="Calibri"/>
              </a:rPr>
              <a:t>Carefully consider a given IAMs internal dynamics in crafting research questions</a:t>
            </a:r>
            <a:br>
              <a:rPr lang="en-US" sz="2400" dirty="0">
                <a:latin typeface="Calibri"/>
                <a:ea typeface="Calibri"/>
                <a:cs typeface="Calibri"/>
                <a:sym typeface="Calibri"/>
              </a:rPr>
            </a:br>
            <a:endParaRPr sz="2400" dirty="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7297-BD1E-17DA-269F-5A6D8B30C5CB}"/>
              </a:ext>
            </a:extLst>
          </p:cNvPr>
          <p:cNvSpPr>
            <a:spLocks noGrp="1"/>
          </p:cNvSpPr>
          <p:nvPr>
            <p:ph type="title"/>
          </p:nvPr>
        </p:nvSpPr>
        <p:spPr>
          <a:xfrm>
            <a:off x="702907" y="2662981"/>
            <a:ext cx="10896600" cy="999833"/>
          </a:xfrm>
        </p:spPr>
        <p:txBody>
          <a:bodyPr/>
          <a:lstStyle/>
          <a:p>
            <a:r>
              <a:rPr lang="en-US" dirty="0"/>
              <a:t>Example Case Studies</a:t>
            </a:r>
          </a:p>
        </p:txBody>
      </p:sp>
    </p:spTree>
    <p:extLst>
      <p:ext uri="{BB962C8B-B14F-4D97-AF65-F5344CB8AC3E}">
        <p14:creationId xmlns:p14="http://schemas.microsoft.com/office/powerpoint/2010/main" val="1462051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D937-0B91-264A-B563-D3F70780DE1E}"/>
              </a:ext>
            </a:extLst>
          </p:cNvPr>
          <p:cNvSpPr>
            <a:spLocks noGrp="1"/>
          </p:cNvSpPr>
          <p:nvPr>
            <p:ph type="title"/>
          </p:nvPr>
        </p:nvSpPr>
        <p:spPr/>
        <p:txBody>
          <a:bodyPr/>
          <a:lstStyle/>
          <a:p>
            <a:r>
              <a:rPr lang="en-US" dirty="0"/>
              <a:t>Some Nexus Case-study Papers</a:t>
            </a:r>
          </a:p>
        </p:txBody>
      </p:sp>
      <p:sp>
        <p:nvSpPr>
          <p:cNvPr id="3" name="Text Placeholder 2">
            <a:extLst>
              <a:ext uri="{FF2B5EF4-FFF2-40B4-BE49-F238E27FC236}">
                <a16:creationId xmlns:a16="http://schemas.microsoft.com/office/drawing/2014/main" id="{C0A2468E-B355-2980-18CA-32617C0AC773}"/>
              </a:ext>
            </a:extLst>
          </p:cNvPr>
          <p:cNvSpPr>
            <a:spLocks noGrp="1"/>
          </p:cNvSpPr>
          <p:nvPr>
            <p:ph type="body" idx="1"/>
          </p:nvPr>
        </p:nvSpPr>
        <p:spPr>
          <a:xfrm>
            <a:off x="838201" y="1305442"/>
            <a:ext cx="6546980" cy="5249313"/>
          </a:xfrm>
        </p:spPr>
        <p:txBody>
          <a:bodyPr>
            <a:normAutofit lnSpcReduction="10000"/>
          </a:bodyPr>
          <a:lstStyle/>
          <a:p>
            <a:r>
              <a:rPr lang="en-US" sz="1600" b="0" i="0" dirty="0">
                <a:solidFill>
                  <a:srgbClr val="333333"/>
                </a:solidFill>
                <a:effectLst/>
                <a:latin typeface="+mn-lt"/>
              </a:rPr>
              <a:t>Integrated energy-water-land nexus planning in the Colorado River Basin (Argentina) – (</a:t>
            </a:r>
            <a:r>
              <a:rPr lang="en-US" sz="1600" b="0" i="0" dirty="0">
                <a:solidFill>
                  <a:srgbClr val="333333"/>
                </a:solidFill>
                <a:effectLst/>
                <a:latin typeface="+mn-lt"/>
                <a:hlinkClick r:id="rId2"/>
              </a:rPr>
              <a:t>Wild et al. 2021</a:t>
            </a:r>
            <a:r>
              <a:rPr lang="en-US" sz="1600" b="0" i="0" dirty="0">
                <a:solidFill>
                  <a:srgbClr val="333333"/>
                </a:solidFill>
                <a:effectLst/>
                <a:latin typeface="+mn-lt"/>
              </a:rPr>
              <a:t>)</a:t>
            </a:r>
          </a:p>
          <a:p>
            <a:pPr marL="50800" indent="0">
              <a:buNone/>
            </a:pPr>
            <a:endParaRPr lang="en-US" sz="1600" dirty="0">
              <a:latin typeface="+mn-lt"/>
            </a:endParaRPr>
          </a:p>
          <a:p>
            <a:pPr marL="50800" indent="0">
              <a:buNone/>
            </a:pPr>
            <a:endParaRPr lang="en-US" sz="1600" dirty="0">
              <a:latin typeface="+mn-lt"/>
            </a:endParaRPr>
          </a:p>
          <a:p>
            <a:r>
              <a:rPr lang="en-US" sz="1600" dirty="0">
                <a:latin typeface="+mn-lt"/>
              </a:rPr>
              <a:t>The Implications of Global Change for the Co-Evolution of Argentina's Integrated Energy-Water-Land Systems – (</a:t>
            </a:r>
            <a:r>
              <a:rPr lang="en-US" sz="1600" dirty="0">
                <a:latin typeface="+mn-lt"/>
                <a:hlinkClick r:id="rId3"/>
              </a:rPr>
              <a:t>Wild et al. 2021</a:t>
            </a:r>
            <a:r>
              <a:rPr lang="en-US" sz="1600" dirty="0">
                <a:latin typeface="+mn-lt"/>
              </a:rPr>
              <a:t>)</a:t>
            </a:r>
          </a:p>
          <a:p>
            <a:pPr marL="50800" indent="0">
              <a:buNone/>
            </a:pPr>
            <a:endParaRPr lang="en-US" sz="1600" dirty="0">
              <a:latin typeface="+mn-lt"/>
            </a:endParaRPr>
          </a:p>
          <a:p>
            <a:pPr marL="50800" indent="0">
              <a:buNone/>
            </a:pPr>
            <a:endParaRPr lang="en-US" sz="1600" dirty="0">
              <a:latin typeface="+mn-lt"/>
            </a:endParaRPr>
          </a:p>
          <a:p>
            <a:r>
              <a:rPr lang="en-US" sz="1600" dirty="0">
                <a:latin typeface="+mn-lt"/>
              </a:rPr>
              <a:t>GCAM-USA v5.3_water_dispatch: integrated modeling of subnational US energy, water, and land systems within a global framework – (</a:t>
            </a:r>
            <a:r>
              <a:rPr lang="en-US" sz="1600" dirty="0">
                <a:latin typeface="+mn-lt"/>
                <a:hlinkClick r:id="rId4"/>
              </a:rPr>
              <a:t>Binsted et al. 2022</a:t>
            </a:r>
            <a:r>
              <a:rPr lang="en-US" sz="1600" dirty="0">
                <a:latin typeface="+mn-lt"/>
              </a:rPr>
              <a:t>)</a:t>
            </a:r>
          </a:p>
          <a:p>
            <a:endParaRPr lang="en-US" sz="1600" dirty="0">
              <a:latin typeface="+mn-lt"/>
            </a:endParaRPr>
          </a:p>
          <a:p>
            <a:endParaRPr lang="en-US" sz="1600" dirty="0">
              <a:latin typeface="+mn-lt"/>
            </a:endParaRPr>
          </a:p>
          <a:p>
            <a:r>
              <a:rPr lang="en-US" sz="1600" dirty="0">
                <a:latin typeface="+mn-lt"/>
              </a:rPr>
              <a:t>Integrated energy-water-land nexus planning to guide national policy: an example from Uruguay – (</a:t>
            </a:r>
            <a:r>
              <a:rPr lang="en-US" sz="1600" dirty="0">
                <a:latin typeface="+mn-lt"/>
                <a:hlinkClick r:id="rId5"/>
              </a:rPr>
              <a:t>Khan et al. 2020</a:t>
            </a:r>
            <a:r>
              <a:rPr lang="en-US" sz="1600" dirty="0">
                <a:latin typeface="+mn-lt"/>
              </a:rPr>
              <a:t>)</a:t>
            </a:r>
          </a:p>
        </p:txBody>
      </p:sp>
      <p:pic>
        <p:nvPicPr>
          <p:cNvPr id="7170" name="Picture 2" descr="figure 5">
            <a:extLst>
              <a:ext uri="{FF2B5EF4-FFF2-40B4-BE49-F238E27FC236}">
                <a16:creationId xmlns:a16="http://schemas.microsoft.com/office/drawing/2014/main" id="{3A66E82B-C8B3-EEF0-2884-7240895CFB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5822" y="608975"/>
            <a:ext cx="2534526" cy="130241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etails are in the caption following the image">
            <a:extLst>
              <a:ext uri="{FF2B5EF4-FFF2-40B4-BE49-F238E27FC236}">
                <a16:creationId xmlns:a16="http://schemas.microsoft.com/office/drawing/2014/main" id="{14864B7E-0ACC-7210-6092-8F9B5C6863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0892"/>
          <a:stretch/>
        </p:blipFill>
        <p:spPr bwMode="auto">
          <a:xfrm>
            <a:off x="7785132" y="2222007"/>
            <a:ext cx="2613836" cy="144329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0DFEC926-946B-A8BC-8D09-E095830E43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5132" y="3804674"/>
            <a:ext cx="2455216" cy="13380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etails are in the caption following the image">
            <a:extLst>
              <a:ext uri="{FF2B5EF4-FFF2-40B4-BE49-F238E27FC236}">
                <a16:creationId xmlns:a16="http://schemas.microsoft.com/office/drawing/2014/main" id="{7795FE67-85B4-B8B6-F9FF-8DE9C1B205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947" t="79193" r="34031" b="-1184"/>
          <a:stretch/>
        </p:blipFill>
        <p:spPr bwMode="auto">
          <a:xfrm>
            <a:off x="10472000" y="2743044"/>
            <a:ext cx="732454" cy="40121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Figure 3.">
            <a:extLst>
              <a:ext uri="{FF2B5EF4-FFF2-40B4-BE49-F238E27FC236}">
                <a16:creationId xmlns:a16="http://schemas.microsoft.com/office/drawing/2014/main" id="{1D3DF277-77C0-2514-586E-244CD22533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32601" y="5344320"/>
            <a:ext cx="1680967" cy="138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90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39"/>
          <p:cNvSpPr txBox="1">
            <a:spLocks noGrp="1"/>
          </p:cNvSpPr>
          <p:nvPr>
            <p:ph type="title"/>
          </p:nvPr>
        </p:nvSpPr>
        <p:spPr>
          <a:xfrm>
            <a:off x="521208" y="146304"/>
            <a:ext cx="11406935" cy="859812"/>
          </a:xfrm>
          <a:prstGeom prst="rect">
            <a:avLst/>
          </a:prstGeom>
          <a:noFill/>
          <a:ln>
            <a:noFill/>
          </a:ln>
        </p:spPr>
        <p:txBody>
          <a:bodyPr spcFirstLastPara="1" wrap="square" lIns="0" tIns="45700" rIns="91425" bIns="45700" anchor="ctr" anchorCtr="0">
            <a:noAutofit/>
          </a:bodyPr>
          <a:lstStyle/>
          <a:p>
            <a:pPr marL="0" lvl="0" indent="0" algn="l" rtl="0">
              <a:lnSpc>
                <a:spcPct val="90000"/>
              </a:lnSpc>
              <a:spcBef>
                <a:spcPts val="0"/>
              </a:spcBef>
              <a:spcAft>
                <a:spcPts val="0"/>
              </a:spcAft>
              <a:buClr>
                <a:srgbClr val="5E7798"/>
              </a:buClr>
              <a:buSzPts val="2800"/>
              <a:buFont typeface="Gill Sans"/>
              <a:buNone/>
            </a:pPr>
            <a:r>
              <a:rPr lang="en-US"/>
              <a:t>Exploring Energy-Water-Land Nexus in Latin America</a:t>
            </a:r>
            <a:endParaRPr/>
          </a:p>
        </p:txBody>
      </p:sp>
      <p:sp>
        <p:nvSpPr>
          <p:cNvPr id="999" name="Google Shape;999;p39"/>
          <p:cNvSpPr txBox="1">
            <a:spLocks noGrp="1"/>
          </p:cNvSpPr>
          <p:nvPr>
            <p:ph type="body" idx="1"/>
          </p:nvPr>
        </p:nvSpPr>
        <p:spPr>
          <a:xfrm>
            <a:off x="437229" y="1090362"/>
            <a:ext cx="11327892" cy="7715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2"/>
              </a:buClr>
              <a:buSzPts val="2000"/>
              <a:buFont typeface="Arial"/>
              <a:buNone/>
            </a:pPr>
            <a:r>
              <a:rPr lang="en-US" sz="2000" b="0" i="0" u="none" strike="noStrike" cap="none">
                <a:solidFill>
                  <a:schemeClr val="accent2"/>
                </a:solidFill>
                <a:latin typeface="Calibri"/>
                <a:ea typeface="Calibri"/>
                <a:cs typeface="Calibri"/>
                <a:sym typeface="Calibri"/>
              </a:rPr>
              <a:t>Exploring approaches to enhance energy-water-land nexus planning via pilot projects in Colombia, Uruguay, and Argentina with local collaborators.</a:t>
            </a:r>
            <a:endParaRPr/>
          </a:p>
        </p:txBody>
      </p:sp>
      <p:pic>
        <p:nvPicPr>
          <p:cNvPr id="1000" name="Google Shape;1000;p39"/>
          <p:cNvPicPr preferRelativeResize="0"/>
          <p:nvPr/>
        </p:nvPicPr>
        <p:blipFill rotWithShape="1">
          <a:blip r:embed="rId3">
            <a:alphaModFix/>
          </a:blip>
          <a:srcRect t="44966"/>
          <a:stretch/>
        </p:blipFill>
        <p:spPr>
          <a:xfrm>
            <a:off x="5342576" y="2917984"/>
            <a:ext cx="1181100" cy="503225"/>
          </a:xfrm>
          <a:prstGeom prst="rect">
            <a:avLst/>
          </a:prstGeom>
          <a:noFill/>
          <a:ln>
            <a:noFill/>
          </a:ln>
        </p:spPr>
      </p:pic>
      <p:pic>
        <p:nvPicPr>
          <p:cNvPr id="1001" name="Google Shape;1001;p39"/>
          <p:cNvPicPr preferRelativeResize="0"/>
          <p:nvPr/>
        </p:nvPicPr>
        <p:blipFill rotWithShape="1">
          <a:blip r:embed="rId4">
            <a:alphaModFix/>
          </a:blip>
          <a:srcRect l="21777" t="8801" r="20097" b="13019"/>
          <a:stretch/>
        </p:blipFill>
        <p:spPr>
          <a:xfrm>
            <a:off x="7009107" y="2734354"/>
            <a:ext cx="856488" cy="890428"/>
          </a:xfrm>
          <a:prstGeom prst="rect">
            <a:avLst/>
          </a:prstGeom>
          <a:noFill/>
          <a:ln>
            <a:noFill/>
          </a:ln>
        </p:spPr>
      </p:pic>
      <p:pic>
        <p:nvPicPr>
          <p:cNvPr id="1002" name="Google Shape;1002;p39"/>
          <p:cNvPicPr preferRelativeResize="0"/>
          <p:nvPr/>
        </p:nvPicPr>
        <p:blipFill rotWithShape="1">
          <a:blip r:embed="rId5">
            <a:alphaModFix/>
          </a:blip>
          <a:srcRect l="31893"/>
          <a:stretch/>
        </p:blipFill>
        <p:spPr>
          <a:xfrm>
            <a:off x="5211773" y="3999252"/>
            <a:ext cx="2761975" cy="373651"/>
          </a:xfrm>
          <a:prstGeom prst="rect">
            <a:avLst/>
          </a:prstGeom>
          <a:noFill/>
          <a:ln>
            <a:noFill/>
          </a:ln>
        </p:spPr>
      </p:pic>
      <p:pic>
        <p:nvPicPr>
          <p:cNvPr id="1003" name="Google Shape;1003;p39"/>
          <p:cNvPicPr preferRelativeResize="0"/>
          <p:nvPr/>
        </p:nvPicPr>
        <p:blipFill rotWithShape="1">
          <a:blip r:embed="rId6">
            <a:alphaModFix/>
          </a:blip>
          <a:srcRect r="68750"/>
          <a:stretch/>
        </p:blipFill>
        <p:spPr>
          <a:xfrm>
            <a:off x="5253960" y="4594489"/>
            <a:ext cx="2667000" cy="786344"/>
          </a:xfrm>
          <a:prstGeom prst="rect">
            <a:avLst/>
          </a:prstGeom>
          <a:noFill/>
          <a:ln>
            <a:noFill/>
          </a:ln>
        </p:spPr>
      </p:pic>
      <p:pic>
        <p:nvPicPr>
          <p:cNvPr id="1004" name="Google Shape;1004;p39"/>
          <p:cNvPicPr preferRelativeResize="0"/>
          <p:nvPr/>
        </p:nvPicPr>
        <p:blipFill rotWithShape="1">
          <a:blip r:embed="rId7">
            <a:alphaModFix/>
          </a:blip>
          <a:srcRect l="27274" t="16463" r="56267" b="76036"/>
          <a:stretch/>
        </p:blipFill>
        <p:spPr>
          <a:xfrm>
            <a:off x="1098420" y="4724620"/>
            <a:ext cx="2676978" cy="660773"/>
          </a:xfrm>
          <a:prstGeom prst="rect">
            <a:avLst/>
          </a:prstGeom>
          <a:noFill/>
          <a:ln>
            <a:noFill/>
          </a:ln>
        </p:spPr>
      </p:pic>
      <p:pic>
        <p:nvPicPr>
          <p:cNvPr id="1005" name="Google Shape;1005;p39"/>
          <p:cNvPicPr preferRelativeResize="0"/>
          <p:nvPr/>
        </p:nvPicPr>
        <p:blipFill rotWithShape="1">
          <a:blip r:embed="rId8">
            <a:alphaModFix/>
          </a:blip>
          <a:srcRect/>
          <a:stretch/>
        </p:blipFill>
        <p:spPr>
          <a:xfrm>
            <a:off x="9243453" y="2947005"/>
            <a:ext cx="2095500" cy="704850"/>
          </a:xfrm>
          <a:prstGeom prst="rect">
            <a:avLst/>
          </a:prstGeom>
          <a:noFill/>
          <a:ln>
            <a:noFill/>
          </a:ln>
        </p:spPr>
      </p:pic>
      <p:pic>
        <p:nvPicPr>
          <p:cNvPr id="1006" name="Google Shape;1006;p39"/>
          <p:cNvPicPr preferRelativeResize="0"/>
          <p:nvPr/>
        </p:nvPicPr>
        <p:blipFill rotWithShape="1">
          <a:blip r:embed="rId9">
            <a:alphaModFix/>
          </a:blip>
          <a:srcRect/>
          <a:stretch/>
        </p:blipFill>
        <p:spPr>
          <a:xfrm>
            <a:off x="9266551" y="4020977"/>
            <a:ext cx="2043908" cy="1132011"/>
          </a:xfrm>
          <a:prstGeom prst="rect">
            <a:avLst/>
          </a:prstGeom>
          <a:noFill/>
          <a:ln>
            <a:noFill/>
          </a:ln>
        </p:spPr>
      </p:pic>
      <p:sp>
        <p:nvSpPr>
          <p:cNvPr id="1007" name="Google Shape;1007;p39"/>
          <p:cNvSpPr txBox="1"/>
          <p:nvPr/>
        </p:nvSpPr>
        <p:spPr>
          <a:xfrm>
            <a:off x="5211773" y="2167128"/>
            <a:ext cx="2761975" cy="400083"/>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Clr>
                <a:srgbClr val="616265"/>
              </a:buClr>
              <a:buSzPts val="2000"/>
              <a:buFont typeface="Calibri"/>
              <a:buNone/>
            </a:pPr>
            <a:r>
              <a:rPr lang="en-US" sz="2000" b="1" i="0" u="none" strike="noStrike" cap="none">
                <a:solidFill>
                  <a:srgbClr val="616265"/>
                </a:solidFill>
                <a:latin typeface="Calibri"/>
                <a:ea typeface="Calibri"/>
                <a:cs typeface="Calibri"/>
                <a:sym typeface="Calibri"/>
              </a:rPr>
              <a:t>Colombia</a:t>
            </a:r>
            <a:endParaRPr sz="1800" b="1" i="0" u="none" strike="noStrike" cap="none">
              <a:solidFill>
                <a:srgbClr val="616265"/>
              </a:solidFill>
              <a:latin typeface="Calibri"/>
              <a:ea typeface="Calibri"/>
              <a:cs typeface="Calibri"/>
              <a:sym typeface="Calibri"/>
            </a:endParaRPr>
          </a:p>
        </p:txBody>
      </p:sp>
      <p:sp>
        <p:nvSpPr>
          <p:cNvPr id="1008" name="Google Shape;1008;p39"/>
          <p:cNvSpPr txBox="1"/>
          <p:nvPr/>
        </p:nvSpPr>
        <p:spPr>
          <a:xfrm>
            <a:off x="9243453" y="2167128"/>
            <a:ext cx="2095499" cy="400083"/>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Clr>
                <a:srgbClr val="616265"/>
              </a:buClr>
              <a:buSzPts val="2000"/>
              <a:buFont typeface="Calibri"/>
              <a:buNone/>
            </a:pPr>
            <a:r>
              <a:rPr lang="en-US" sz="2000" b="1" i="0" u="none" strike="noStrike" cap="none">
                <a:solidFill>
                  <a:srgbClr val="616265"/>
                </a:solidFill>
                <a:latin typeface="Calibri"/>
                <a:ea typeface="Calibri"/>
                <a:cs typeface="Calibri"/>
                <a:sym typeface="Calibri"/>
              </a:rPr>
              <a:t>Uruguay</a:t>
            </a:r>
            <a:endParaRPr/>
          </a:p>
        </p:txBody>
      </p:sp>
      <p:pic>
        <p:nvPicPr>
          <p:cNvPr id="1009" name="Google Shape;1009;p39"/>
          <p:cNvPicPr preferRelativeResize="0"/>
          <p:nvPr/>
        </p:nvPicPr>
        <p:blipFill rotWithShape="1">
          <a:blip r:embed="rId10">
            <a:alphaModFix/>
          </a:blip>
          <a:srcRect l="40057" t="19617" r="40805" b="58007"/>
          <a:stretch/>
        </p:blipFill>
        <p:spPr>
          <a:xfrm>
            <a:off x="1687987" y="2677023"/>
            <a:ext cx="1508192" cy="991874"/>
          </a:xfrm>
          <a:prstGeom prst="rect">
            <a:avLst/>
          </a:prstGeom>
          <a:noFill/>
          <a:ln>
            <a:noFill/>
          </a:ln>
        </p:spPr>
      </p:pic>
      <p:sp>
        <p:nvSpPr>
          <p:cNvPr id="1010" name="Google Shape;1010;p39"/>
          <p:cNvSpPr txBox="1"/>
          <p:nvPr/>
        </p:nvSpPr>
        <p:spPr>
          <a:xfrm>
            <a:off x="1640167" y="2162809"/>
            <a:ext cx="1590859" cy="400083"/>
          </a:xfrm>
          <a:prstGeom prst="rect">
            <a:avLst/>
          </a:prstGeom>
          <a:noFill/>
          <a:ln>
            <a:noFill/>
          </a:ln>
        </p:spPr>
        <p:txBody>
          <a:bodyPr spcFirstLastPara="1" wrap="square" lIns="91400" tIns="45700" rIns="91400" bIns="45700" anchor="t" anchorCtr="0">
            <a:spAutoFit/>
          </a:bodyPr>
          <a:lstStyle/>
          <a:p>
            <a:pPr marL="0" marR="0" lvl="0" indent="0" algn="ctr" rtl="0">
              <a:lnSpc>
                <a:spcPct val="100000"/>
              </a:lnSpc>
              <a:spcBef>
                <a:spcPts val="0"/>
              </a:spcBef>
              <a:spcAft>
                <a:spcPts val="0"/>
              </a:spcAft>
              <a:buClr>
                <a:srgbClr val="616265"/>
              </a:buClr>
              <a:buSzPts val="2000"/>
              <a:buFont typeface="Calibri"/>
              <a:buNone/>
            </a:pPr>
            <a:r>
              <a:rPr lang="en-US" sz="2000" b="1" i="0" u="none" strike="noStrike" cap="none">
                <a:solidFill>
                  <a:srgbClr val="616265"/>
                </a:solidFill>
                <a:latin typeface="Calibri"/>
                <a:ea typeface="Calibri"/>
                <a:cs typeface="Calibri"/>
                <a:sym typeface="Calibri"/>
              </a:rPr>
              <a:t>Argentina</a:t>
            </a:r>
            <a:endParaRPr/>
          </a:p>
        </p:txBody>
      </p:sp>
      <p:pic>
        <p:nvPicPr>
          <p:cNvPr id="1011" name="Google Shape;1011;p39"/>
          <p:cNvPicPr preferRelativeResize="0"/>
          <p:nvPr/>
        </p:nvPicPr>
        <p:blipFill rotWithShape="1">
          <a:blip r:embed="rId11">
            <a:alphaModFix/>
          </a:blip>
          <a:srcRect/>
          <a:stretch/>
        </p:blipFill>
        <p:spPr>
          <a:xfrm>
            <a:off x="1919993" y="3675545"/>
            <a:ext cx="1048719" cy="1037963"/>
          </a:xfrm>
          <a:prstGeom prst="rect">
            <a:avLst/>
          </a:prstGeom>
          <a:noFill/>
          <a:ln>
            <a:noFill/>
          </a:ln>
        </p:spPr>
      </p:pic>
      <p:cxnSp>
        <p:nvCxnSpPr>
          <p:cNvPr id="1012" name="Google Shape;1012;p39"/>
          <p:cNvCxnSpPr/>
          <p:nvPr/>
        </p:nvCxnSpPr>
        <p:spPr>
          <a:xfrm>
            <a:off x="4714898" y="2048509"/>
            <a:ext cx="0" cy="3914606"/>
          </a:xfrm>
          <a:prstGeom prst="straightConnector1">
            <a:avLst/>
          </a:prstGeom>
          <a:noFill/>
          <a:ln w="12700" cap="flat" cmpd="sng">
            <a:solidFill>
              <a:schemeClr val="dk1"/>
            </a:solidFill>
            <a:prstDash val="solid"/>
            <a:miter lim="800000"/>
            <a:headEnd type="none" w="sm" len="sm"/>
            <a:tailEnd type="none" w="sm" len="sm"/>
          </a:ln>
        </p:spPr>
      </p:cxnSp>
      <p:sp>
        <p:nvSpPr>
          <p:cNvPr id="1014" name="Google Shape;1014;p39"/>
          <p:cNvSpPr txBox="1"/>
          <p:nvPr/>
        </p:nvSpPr>
        <p:spPr>
          <a:xfrm>
            <a:off x="8805894" y="5505758"/>
            <a:ext cx="292710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16265"/>
              </a:buClr>
              <a:buSzPts val="1600"/>
              <a:buFont typeface="Calibri"/>
              <a:buNone/>
            </a:pPr>
            <a:r>
              <a:rPr lang="en-US" sz="1600" b="0" i="0" u="none" strike="noStrike" cap="none">
                <a:solidFill>
                  <a:srgbClr val="616265"/>
                </a:solidFill>
                <a:latin typeface="Calibri"/>
                <a:ea typeface="Calibri"/>
                <a:cs typeface="Calibri"/>
                <a:sym typeface="Calibri"/>
              </a:rPr>
              <a:t>Khan et al. </a:t>
            </a:r>
            <a:r>
              <a:rPr lang="en-US" sz="1600">
                <a:solidFill>
                  <a:srgbClr val="616265"/>
                </a:solidFill>
                <a:latin typeface="Calibri"/>
                <a:ea typeface="Calibri"/>
                <a:cs typeface="Calibri"/>
                <a:sym typeface="Calibri"/>
              </a:rPr>
              <a:t>(2020</a:t>
            </a:r>
            <a:r>
              <a:rPr lang="en-US" sz="1600" b="0" i="0" u="none" strike="noStrike" cap="none">
                <a:solidFill>
                  <a:srgbClr val="616265"/>
                </a:solidFill>
                <a:latin typeface="Calibri"/>
                <a:ea typeface="Calibri"/>
                <a:cs typeface="Calibri"/>
                <a:sym typeface="Calibri"/>
              </a:rPr>
              <a:t>), </a:t>
            </a:r>
            <a:r>
              <a:rPr lang="en-US" sz="1600" b="0" i="1" u="none" strike="noStrike" cap="none">
                <a:solidFill>
                  <a:srgbClr val="616265"/>
                </a:solidFill>
                <a:latin typeface="Calibri"/>
                <a:ea typeface="Calibri"/>
                <a:cs typeface="Calibri"/>
                <a:sym typeface="Calibri"/>
              </a:rPr>
              <a:t>Environmental Research Letters</a:t>
            </a:r>
            <a:endParaRPr/>
          </a:p>
        </p:txBody>
      </p:sp>
      <p:sp>
        <p:nvSpPr>
          <p:cNvPr id="1015" name="Google Shape;1015;p39"/>
          <p:cNvSpPr txBox="1"/>
          <p:nvPr/>
        </p:nvSpPr>
        <p:spPr>
          <a:xfrm>
            <a:off x="4884518" y="5503778"/>
            <a:ext cx="351018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16265"/>
              </a:buClr>
              <a:buSzPts val="1600"/>
              <a:buFont typeface="Calibri"/>
              <a:buNone/>
            </a:pPr>
            <a:r>
              <a:rPr lang="en-US" sz="1600" b="0" i="0" u="none" strike="noStrike" cap="none">
                <a:solidFill>
                  <a:srgbClr val="616265"/>
                </a:solidFill>
                <a:latin typeface="Calibri"/>
                <a:ea typeface="Calibri"/>
                <a:cs typeface="Calibri"/>
                <a:sym typeface="Calibri"/>
              </a:rPr>
              <a:t>Wild et al. (in preparation), </a:t>
            </a:r>
            <a:r>
              <a:rPr lang="en-US" sz="1600" b="0" i="1" strike="noStrike" cap="none">
                <a:solidFill>
                  <a:srgbClr val="616265"/>
                </a:solidFill>
                <a:latin typeface="Calibri"/>
                <a:ea typeface="Calibri"/>
                <a:cs typeface="Calibri"/>
                <a:sym typeface="Calibri"/>
              </a:rPr>
              <a:t>Environmental Research Letters</a:t>
            </a:r>
            <a:endParaRPr/>
          </a:p>
        </p:txBody>
      </p:sp>
      <p:cxnSp>
        <p:nvCxnSpPr>
          <p:cNvPr id="1016" name="Google Shape;1016;p39"/>
          <p:cNvCxnSpPr/>
          <p:nvPr/>
        </p:nvCxnSpPr>
        <p:spPr>
          <a:xfrm>
            <a:off x="8491243" y="2048509"/>
            <a:ext cx="0" cy="3914606"/>
          </a:xfrm>
          <a:prstGeom prst="straightConnector1">
            <a:avLst/>
          </a:prstGeom>
          <a:noFill/>
          <a:ln w="12700" cap="flat" cmpd="sng">
            <a:solidFill>
              <a:schemeClr val="dk1"/>
            </a:solidFill>
            <a:prstDash val="solid"/>
            <a:miter lim="800000"/>
            <a:headEnd type="none" w="sm" len="sm"/>
            <a:tailEnd type="none" w="sm" len="sm"/>
          </a:ln>
        </p:spPr>
      </p:cxnSp>
      <p:sp>
        <p:nvSpPr>
          <p:cNvPr id="1017" name="Google Shape;1017;p39"/>
          <p:cNvSpPr txBox="1"/>
          <p:nvPr/>
        </p:nvSpPr>
        <p:spPr>
          <a:xfrm>
            <a:off x="435368" y="5499624"/>
            <a:ext cx="40046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616265"/>
              </a:buClr>
              <a:buSzPts val="1600"/>
              <a:buFont typeface="Calibri"/>
              <a:buNone/>
            </a:pPr>
            <a:r>
              <a:rPr lang="en-US" sz="1600" b="0" i="0" u="none" strike="noStrike" cap="none">
                <a:solidFill>
                  <a:srgbClr val="616265"/>
                </a:solidFill>
                <a:latin typeface="Calibri"/>
                <a:ea typeface="Calibri"/>
                <a:cs typeface="Calibri"/>
                <a:sym typeface="Calibri"/>
              </a:rPr>
              <a:t>Wild et al. (in review), </a:t>
            </a:r>
            <a:r>
              <a:rPr lang="en-US" sz="1600" b="0" i="1" u="none" strike="noStrike" cap="none">
                <a:solidFill>
                  <a:srgbClr val="616265"/>
                </a:solidFill>
                <a:latin typeface="Calibri"/>
                <a:ea typeface="Calibri"/>
                <a:cs typeface="Calibri"/>
                <a:sym typeface="Calibri"/>
              </a:rPr>
              <a:t>Earth’s Future</a:t>
            </a:r>
            <a:endParaRPr/>
          </a:p>
          <a:p>
            <a:pPr marL="0" marR="0" lvl="0" indent="0" algn="l" rtl="0">
              <a:spcBef>
                <a:spcPts val="0"/>
              </a:spcBef>
              <a:spcAft>
                <a:spcPts val="0"/>
              </a:spcAft>
              <a:buNone/>
            </a:pPr>
            <a:r>
              <a:rPr lang="en-US" sz="1600" b="0" i="0" u="none" strike="noStrike" cap="none">
                <a:solidFill>
                  <a:srgbClr val="616265"/>
                </a:solidFill>
                <a:latin typeface="Calibri"/>
                <a:ea typeface="Calibri"/>
                <a:cs typeface="Calibri"/>
                <a:sym typeface="Calibri"/>
              </a:rPr>
              <a:t>Wild et al. (in revision), </a:t>
            </a:r>
            <a:r>
              <a:rPr lang="en-US" sz="1600" b="0" i="1" u="none" strike="noStrike" cap="none">
                <a:solidFill>
                  <a:srgbClr val="616265"/>
                </a:solidFill>
                <a:latin typeface="Calibri"/>
                <a:ea typeface="Calibri"/>
                <a:cs typeface="Calibri"/>
                <a:sym typeface="Calibri"/>
              </a:rPr>
              <a:t>Reg. Env. Change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4"/>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dirty="0"/>
              <a:t>Motivation – Everything is connected</a:t>
            </a:r>
            <a:endParaRPr dirty="0"/>
          </a:p>
        </p:txBody>
      </p:sp>
      <p:sp>
        <p:nvSpPr>
          <p:cNvPr id="5" name="TextBox 4">
            <a:extLst>
              <a:ext uri="{FF2B5EF4-FFF2-40B4-BE49-F238E27FC236}">
                <a16:creationId xmlns:a16="http://schemas.microsoft.com/office/drawing/2014/main" id="{96FA99DD-3A69-43CE-8C42-D0840A545A32}"/>
              </a:ext>
            </a:extLst>
          </p:cNvPr>
          <p:cNvSpPr txBox="1"/>
          <p:nvPr/>
        </p:nvSpPr>
        <p:spPr>
          <a:xfrm>
            <a:off x="505020" y="1919419"/>
            <a:ext cx="5835131" cy="3754874"/>
          </a:xfrm>
          <a:prstGeom prst="rect">
            <a:avLst/>
          </a:prstGeom>
          <a:noFill/>
        </p:spPr>
        <p:txBody>
          <a:bodyPr wrap="square">
            <a:spAutoFit/>
          </a:bodyPr>
          <a:lstStyle/>
          <a:p>
            <a:r>
              <a:rPr lang="en-US" b="0" i="0" dirty="0">
                <a:solidFill>
                  <a:srgbClr val="000000"/>
                </a:solidFill>
                <a:effectLst/>
                <a:latin typeface="Roboto" panose="02000000000000000000" pitchFamily="2" charset="0"/>
              </a:rPr>
              <a:t>1960s </a:t>
            </a:r>
            <a:r>
              <a:rPr lang="en-US" dirty="0">
                <a:latin typeface="Roboto" panose="02000000000000000000" pitchFamily="2" charset="0"/>
              </a:rPr>
              <a:t>- </a:t>
            </a:r>
            <a:r>
              <a:rPr lang="en-US" b="0" i="0" dirty="0">
                <a:effectLst/>
                <a:latin typeface="Roboto" panose="02000000000000000000" pitchFamily="2" charset="0"/>
                <a:hlinkClick r:id="rId3"/>
              </a:rPr>
              <a:t>Edward Lorenz</a:t>
            </a:r>
            <a:r>
              <a:rPr lang="en-US" b="0" i="0" dirty="0">
                <a:solidFill>
                  <a:srgbClr val="000000"/>
                </a:solidFill>
                <a:effectLst/>
                <a:latin typeface="Roboto" panose="02000000000000000000" pitchFamily="2" charset="0"/>
              </a:rPr>
              <a:t>, Meteorology professor </a:t>
            </a:r>
            <a:r>
              <a:rPr lang="en-US" dirty="0">
                <a:latin typeface="Roboto" panose="02000000000000000000" pitchFamily="2" charset="0"/>
              </a:rPr>
              <a:t>MIT (Chaos Theory)</a:t>
            </a:r>
            <a:endParaRPr lang="en-US" dirty="0"/>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Running a computer program to test various weather simulations and he (Lorenz) discovered that rounding off one variable from </a:t>
            </a:r>
            <a:r>
              <a:rPr lang="en-US" b="1" i="0" dirty="0">
                <a:solidFill>
                  <a:srgbClr val="C00000"/>
                </a:solidFill>
                <a:effectLst/>
                <a:latin typeface="Roboto" panose="02000000000000000000" pitchFamily="2" charset="0"/>
              </a:rPr>
              <a:t>.506127 to .506 dramatically changed </a:t>
            </a:r>
            <a:r>
              <a:rPr lang="en-US" b="0" i="0" dirty="0">
                <a:solidFill>
                  <a:srgbClr val="000000"/>
                </a:solidFill>
                <a:effectLst/>
                <a:latin typeface="Roboto" panose="02000000000000000000" pitchFamily="2" charset="0"/>
              </a:rPr>
              <a:t>the two months of weather predictions in his simulation. </a:t>
            </a:r>
            <a:endParaRPr lang="en-US" dirty="0">
              <a:latin typeface="Roboto" panose="02000000000000000000" pitchFamily="2" charset="0"/>
            </a:endParaRPr>
          </a:p>
          <a:p>
            <a:endParaRPr lang="en-US" b="0" i="0" dirty="0">
              <a:solidFill>
                <a:srgbClr val="000000"/>
              </a:solidFill>
              <a:effectLst/>
              <a:latin typeface="Roboto" panose="02000000000000000000" pitchFamily="2" charset="0"/>
            </a:endParaRPr>
          </a:p>
          <a:p>
            <a:endParaRPr lang="en-US" dirty="0">
              <a:latin typeface="Roboto" panose="02000000000000000000" pitchFamily="2" charset="0"/>
            </a:endParaRPr>
          </a:p>
          <a:p>
            <a:r>
              <a:rPr lang="en-US" dirty="0">
                <a:latin typeface="Roboto" panose="02000000000000000000" pitchFamily="2" charset="0"/>
              </a:rPr>
              <a:t>"The 'innumerable' interconnections of nature, Lorenz noted, mean a butterfly's flap could cause a tornado — or, for all we know, could prevent one. Similarly, should we make even a tiny alteration to nature, 'we shall never know what would have happened if we had not disturbed it,' since subsequent changes are too complex and entangled to restore a previous state.”</a:t>
            </a:r>
          </a:p>
          <a:p>
            <a:endParaRPr lang="en-US" dirty="0">
              <a:solidFill>
                <a:srgbClr val="777777"/>
              </a:solidFill>
              <a:latin typeface="Roboto" panose="02000000000000000000" pitchFamily="2" charset="0"/>
            </a:endParaRPr>
          </a:p>
          <a:p>
            <a:r>
              <a:rPr lang="en-US" b="0" i="0" dirty="0">
                <a:solidFill>
                  <a:srgbClr val="000000"/>
                </a:solidFill>
                <a:effectLst/>
                <a:latin typeface="Roboto" panose="02000000000000000000" pitchFamily="2" charset="0"/>
              </a:rPr>
              <a:t>Peter </a:t>
            </a:r>
            <a:r>
              <a:rPr lang="en-US" b="0" i="0" dirty="0" err="1">
                <a:solidFill>
                  <a:srgbClr val="000000"/>
                </a:solidFill>
                <a:effectLst/>
                <a:latin typeface="Roboto" panose="02000000000000000000" pitchFamily="2" charset="0"/>
              </a:rPr>
              <a:t>Dizikes</a:t>
            </a:r>
            <a:r>
              <a:rPr lang="en-US" b="0" i="0" dirty="0">
                <a:solidFill>
                  <a:srgbClr val="000000"/>
                </a:solidFill>
                <a:effectLst/>
                <a:latin typeface="Roboto" panose="02000000000000000000" pitchFamily="2" charset="0"/>
              </a:rPr>
              <a:t> - </a:t>
            </a:r>
            <a:r>
              <a:rPr lang="en-US" b="0" i="0" dirty="0">
                <a:effectLst/>
                <a:latin typeface="Roboto" panose="02000000000000000000" pitchFamily="2" charset="0"/>
                <a:hlinkClick r:id="rId4"/>
              </a:rPr>
              <a:t>Boston Globe</a:t>
            </a:r>
            <a:r>
              <a:rPr lang="en-US" b="0" i="0" dirty="0">
                <a:effectLst/>
                <a:latin typeface="Roboto" panose="02000000000000000000" pitchFamily="2" charset="0"/>
              </a:rPr>
              <a:t> - 2008</a:t>
            </a:r>
            <a:endParaRPr lang="en-US" b="0" i="0" dirty="0">
              <a:solidFill>
                <a:srgbClr val="000000"/>
              </a:solidFill>
              <a:effectLst/>
              <a:latin typeface="Roboto" panose="02000000000000000000" pitchFamily="2" charset="0"/>
            </a:endParaRPr>
          </a:p>
          <a:p>
            <a:endParaRPr lang="en-US" b="0" i="0" dirty="0">
              <a:solidFill>
                <a:srgbClr val="000000"/>
              </a:solidFill>
              <a:effectLst/>
              <a:latin typeface="Roboto" panose="02000000000000000000" pitchFamily="2" charset="0"/>
            </a:endParaRPr>
          </a:p>
        </p:txBody>
      </p:sp>
      <p:pic>
        <p:nvPicPr>
          <p:cNvPr id="1026" name="Picture 2" descr="undefined">
            <a:extLst>
              <a:ext uri="{FF2B5EF4-FFF2-40B4-BE49-F238E27FC236}">
                <a16:creationId xmlns:a16="http://schemas.microsoft.com/office/drawing/2014/main" id="{B944C7D8-DFDE-FEC7-60FC-3486AE241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4693" y="1359039"/>
            <a:ext cx="4875633" cy="48756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92B8BC-1943-F762-8D0A-F895A41578F1}"/>
              </a:ext>
            </a:extLst>
          </p:cNvPr>
          <p:cNvSpPr txBox="1"/>
          <p:nvPr/>
        </p:nvSpPr>
        <p:spPr>
          <a:xfrm>
            <a:off x="285750" y="6532402"/>
            <a:ext cx="6095222" cy="261610"/>
          </a:xfrm>
          <a:prstGeom prst="rect">
            <a:avLst/>
          </a:prstGeom>
          <a:noFill/>
        </p:spPr>
        <p:txBody>
          <a:bodyPr wrap="square">
            <a:spAutoFit/>
          </a:bodyPr>
          <a:lstStyle/>
          <a:p>
            <a:r>
              <a:rPr lang="en-US" sz="1100" b="0" i="0" dirty="0">
                <a:solidFill>
                  <a:srgbClr val="000000"/>
                </a:solidFill>
                <a:effectLst/>
                <a:latin typeface="Roboto" panose="02000000000000000000" pitchFamily="2" charset="0"/>
                <a:hlinkClick r:id="rId6"/>
              </a:rPr>
              <a:t>https://science.howstuffworks.com/math-concepts/butterfly-effect.htm</a:t>
            </a:r>
            <a:endParaRPr lang="en-US" sz="1100" b="0" i="0" dirty="0">
              <a:solidFill>
                <a:srgbClr val="000000"/>
              </a:solidFill>
              <a:effectLst/>
              <a:latin typeface="Roboto" panose="02000000000000000000" pitchFamily="2" charset="0"/>
            </a:endParaRPr>
          </a:p>
        </p:txBody>
      </p:sp>
      <p:sp>
        <p:nvSpPr>
          <p:cNvPr id="8" name="TextBox 7">
            <a:extLst>
              <a:ext uri="{FF2B5EF4-FFF2-40B4-BE49-F238E27FC236}">
                <a16:creationId xmlns:a16="http://schemas.microsoft.com/office/drawing/2014/main" id="{60052C49-8077-75C3-43DB-49E6B90521D3}"/>
              </a:ext>
            </a:extLst>
          </p:cNvPr>
          <p:cNvSpPr txBox="1"/>
          <p:nvPr/>
        </p:nvSpPr>
        <p:spPr>
          <a:xfrm>
            <a:off x="7427168" y="6267456"/>
            <a:ext cx="3727302" cy="307777"/>
          </a:xfrm>
          <a:prstGeom prst="rect">
            <a:avLst/>
          </a:prstGeom>
          <a:noFill/>
        </p:spPr>
        <p:txBody>
          <a:bodyPr wrap="none" rtlCol="0">
            <a:spAutoFit/>
          </a:bodyPr>
          <a:lstStyle/>
          <a:p>
            <a:r>
              <a:rPr lang="en-US" dirty="0"/>
              <a:t>Butterfly Effect – </a:t>
            </a:r>
            <a:r>
              <a:rPr lang="en-US" dirty="0">
                <a:hlinkClick r:id="rId7"/>
              </a:rPr>
              <a:t>Lorenz Attractor</a:t>
            </a:r>
            <a:r>
              <a:rPr lang="en-US" dirty="0"/>
              <a:t> simulation </a:t>
            </a:r>
          </a:p>
        </p:txBody>
      </p:sp>
    </p:spTree>
    <p:extLst>
      <p:ext uri="{BB962C8B-B14F-4D97-AF65-F5344CB8AC3E}">
        <p14:creationId xmlns:p14="http://schemas.microsoft.com/office/powerpoint/2010/main" val="3344907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916644B7-CD57-1379-E036-E5F21CF75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927" y="1806186"/>
            <a:ext cx="4744874" cy="37742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F5D937-0B91-264A-B563-D3F70780DE1E}"/>
              </a:ext>
            </a:extLst>
          </p:cNvPr>
          <p:cNvSpPr>
            <a:spLocks noGrp="1"/>
          </p:cNvSpPr>
          <p:nvPr>
            <p:ph type="title"/>
          </p:nvPr>
        </p:nvSpPr>
        <p:spPr/>
        <p:txBody>
          <a:bodyPr/>
          <a:lstStyle/>
          <a:p>
            <a:r>
              <a:rPr lang="en-US" dirty="0"/>
              <a:t>Integrated energy-water-land nexus planning to guide national policy: an example from Uruguay</a:t>
            </a:r>
          </a:p>
        </p:txBody>
      </p:sp>
      <p:sp>
        <p:nvSpPr>
          <p:cNvPr id="8" name="TextBox 7">
            <a:extLst>
              <a:ext uri="{FF2B5EF4-FFF2-40B4-BE49-F238E27FC236}">
                <a16:creationId xmlns:a16="http://schemas.microsoft.com/office/drawing/2014/main" id="{0F8528C8-8266-6542-AF12-2ED94052AB77}"/>
              </a:ext>
            </a:extLst>
          </p:cNvPr>
          <p:cNvSpPr txBox="1"/>
          <p:nvPr/>
        </p:nvSpPr>
        <p:spPr>
          <a:xfrm>
            <a:off x="71145" y="6541733"/>
            <a:ext cx="6095222" cy="276999"/>
          </a:xfrm>
          <a:prstGeom prst="rect">
            <a:avLst/>
          </a:prstGeom>
          <a:noFill/>
        </p:spPr>
        <p:txBody>
          <a:bodyPr wrap="square">
            <a:spAutoFit/>
          </a:bodyPr>
          <a:lstStyle/>
          <a:p>
            <a:r>
              <a:rPr lang="en-US" sz="1200" dirty="0">
                <a:hlinkClick r:id="rId3"/>
              </a:rPr>
              <a:t>https://iopscience.iop.org/article/10.1088/1748-9326/ab9389</a:t>
            </a:r>
            <a:r>
              <a:rPr lang="en-US" sz="1200" dirty="0"/>
              <a:t> </a:t>
            </a:r>
          </a:p>
        </p:txBody>
      </p:sp>
      <p:pic>
        <p:nvPicPr>
          <p:cNvPr id="8194" name="Picture 2">
            <a:extLst>
              <a:ext uri="{FF2B5EF4-FFF2-40B4-BE49-F238E27FC236}">
                <a16:creationId xmlns:a16="http://schemas.microsoft.com/office/drawing/2014/main" id="{7D3E9632-C081-FD3A-5498-8F2F901E4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74" y="2427483"/>
            <a:ext cx="5571094" cy="20216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581FEB-D9C0-D5FD-9F56-EAF4D6AC5357}"/>
              </a:ext>
            </a:extLst>
          </p:cNvPr>
          <p:cNvSpPr txBox="1"/>
          <p:nvPr/>
        </p:nvSpPr>
        <p:spPr>
          <a:xfrm>
            <a:off x="71145" y="4582890"/>
            <a:ext cx="5705223" cy="430887"/>
          </a:xfrm>
          <a:prstGeom prst="rect">
            <a:avLst/>
          </a:prstGeom>
          <a:noFill/>
        </p:spPr>
        <p:txBody>
          <a:bodyPr wrap="square">
            <a:spAutoFit/>
          </a:bodyPr>
          <a:lstStyle/>
          <a:p>
            <a:r>
              <a:rPr lang="en-US" sz="1050" b="1" i="0" dirty="0">
                <a:solidFill>
                  <a:srgbClr val="333333"/>
                </a:solidFill>
                <a:effectLst/>
                <a:latin typeface="-apple-system"/>
              </a:rPr>
              <a:t>Figure 1.</a:t>
            </a:r>
            <a:r>
              <a:rPr lang="en-US" sz="1050" b="0" i="0" dirty="0">
                <a:solidFill>
                  <a:srgbClr val="333333"/>
                </a:solidFill>
                <a:effectLst/>
                <a:latin typeface="-apple-system"/>
              </a:rPr>
              <a:t> (a) Location of Uruguay in Latin America, (b) Population density in Uruguay in 2015 [</a:t>
            </a:r>
            <a:r>
              <a:rPr lang="en-US" sz="1050" b="0" i="0" u="sng" dirty="0">
                <a:solidFill>
                  <a:srgbClr val="006EB2"/>
                </a:solidFill>
                <a:effectLst/>
                <a:latin typeface="-apple-system"/>
                <a:hlinkClick r:id="rId5"/>
              </a:rPr>
              <a:t>46</a:t>
            </a:r>
            <a:r>
              <a:rPr lang="en-US" sz="1050" b="0" i="0" dirty="0">
                <a:solidFill>
                  <a:srgbClr val="333333"/>
                </a:solidFill>
                <a:effectLst/>
                <a:latin typeface="-apple-system"/>
              </a:rPr>
              <a:t>], and (c) Percentage of Uruguay’s total export revenue in 2017 by selected sectors (Data from [</a:t>
            </a:r>
            <a:r>
              <a:rPr lang="en-US" sz="1050" b="0" i="0" u="sng" dirty="0">
                <a:solidFill>
                  <a:srgbClr val="006EB2"/>
                </a:solidFill>
                <a:effectLst/>
                <a:latin typeface="-apple-system"/>
                <a:hlinkClick r:id="rId6"/>
              </a:rPr>
              <a:t>5</a:t>
            </a:r>
            <a:r>
              <a:rPr lang="en-US" sz="1050" b="0" i="0" dirty="0">
                <a:solidFill>
                  <a:srgbClr val="333333"/>
                </a:solidFill>
                <a:effectLst/>
                <a:latin typeface="-apple-system"/>
              </a:rPr>
              <a:t>]).</a:t>
            </a:r>
            <a:endParaRPr lang="en-US" sz="1050" dirty="0"/>
          </a:p>
        </p:txBody>
      </p:sp>
      <p:sp>
        <p:nvSpPr>
          <p:cNvPr id="12" name="TextBox 11">
            <a:extLst>
              <a:ext uri="{FF2B5EF4-FFF2-40B4-BE49-F238E27FC236}">
                <a16:creationId xmlns:a16="http://schemas.microsoft.com/office/drawing/2014/main" id="{3A755536-2744-3604-2EA2-8FD28DE7957A}"/>
              </a:ext>
            </a:extLst>
          </p:cNvPr>
          <p:cNvSpPr txBox="1"/>
          <p:nvPr/>
        </p:nvSpPr>
        <p:spPr>
          <a:xfrm>
            <a:off x="7125087" y="5693652"/>
            <a:ext cx="4609713" cy="430887"/>
          </a:xfrm>
          <a:prstGeom prst="rect">
            <a:avLst/>
          </a:prstGeom>
          <a:noFill/>
        </p:spPr>
        <p:txBody>
          <a:bodyPr wrap="square">
            <a:spAutoFit/>
          </a:bodyPr>
          <a:lstStyle/>
          <a:p>
            <a:r>
              <a:rPr lang="en-US" sz="1100" b="1" i="0" dirty="0">
                <a:solidFill>
                  <a:srgbClr val="333333"/>
                </a:solidFill>
                <a:effectLst/>
                <a:latin typeface="-apple-system"/>
              </a:rPr>
              <a:t>Figure 2.</a:t>
            </a:r>
            <a:r>
              <a:rPr lang="en-US" sz="1100" b="0" i="0" dirty="0">
                <a:solidFill>
                  <a:srgbClr val="333333"/>
                </a:solidFill>
                <a:effectLst/>
                <a:latin typeface="-apple-system"/>
              </a:rPr>
              <a:t> Modeling framework used to analyze energy-water-land dynamics at relevant spatiotemporal scales in Uruguay.</a:t>
            </a:r>
            <a:endParaRPr lang="en-US" sz="1100" dirty="0"/>
          </a:p>
        </p:txBody>
      </p:sp>
    </p:spTree>
    <p:extLst>
      <p:ext uri="{BB962C8B-B14F-4D97-AF65-F5344CB8AC3E}">
        <p14:creationId xmlns:p14="http://schemas.microsoft.com/office/powerpoint/2010/main" val="2007863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D937-0B91-264A-B563-D3F70780DE1E}"/>
              </a:ext>
            </a:extLst>
          </p:cNvPr>
          <p:cNvSpPr>
            <a:spLocks noGrp="1"/>
          </p:cNvSpPr>
          <p:nvPr>
            <p:ph type="title"/>
          </p:nvPr>
        </p:nvSpPr>
        <p:spPr/>
        <p:txBody>
          <a:bodyPr/>
          <a:lstStyle/>
          <a:p>
            <a:r>
              <a:rPr lang="en-US" dirty="0"/>
              <a:t>Uruguay Nexus Case Study: Scenarios</a:t>
            </a:r>
          </a:p>
        </p:txBody>
      </p:sp>
      <p:graphicFrame>
        <p:nvGraphicFramePr>
          <p:cNvPr id="6" name="Table 5">
            <a:extLst>
              <a:ext uri="{FF2B5EF4-FFF2-40B4-BE49-F238E27FC236}">
                <a16:creationId xmlns:a16="http://schemas.microsoft.com/office/drawing/2014/main" id="{D36555A4-42BF-9A29-D3D0-4809C107DF93}"/>
              </a:ext>
            </a:extLst>
          </p:cNvPr>
          <p:cNvGraphicFramePr>
            <a:graphicFrameLocks noGrp="1"/>
          </p:cNvGraphicFramePr>
          <p:nvPr/>
        </p:nvGraphicFramePr>
        <p:xfrm>
          <a:off x="1890079" y="1909712"/>
          <a:ext cx="8121667" cy="4520198"/>
        </p:xfrm>
        <a:graphic>
          <a:graphicData uri="http://schemas.openxmlformats.org/drawingml/2006/table">
            <a:tbl>
              <a:tblPr>
                <a:tableStyleId>{5940675A-B579-460E-94D1-54222C63F5DA}</a:tableStyleId>
              </a:tblPr>
              <a:tblGrid>
                <a:gridCol w="1253621">
                  <a:extLst>
                    <a:ext uri="{9D8B030D-6E8A-4147-A177-3AD203B41FA5}">
                      <a16:colId xmlns:a16="http://schemas.microsoft.com/office/drawing/2014/main" val="4196576650"/>
                    </a:ext>
                  </a:extLst>
                </a:gridCol>
                <a:gridCol w="6868046">
                  <a:extLst>
                    <a:ext uri="{9D8B030D-6E8A-4147-A177-3AD203B41FA5}">
                      <a16:colId xmlns:a16="http://schemas.microsoft.com/office/drawing/2014/main" val="107350855"/>
                    </a:ext>
                  </a:extLst>
                </a:gridCol>
              </a:tblGrid>
              <a:tr h="39921">
                <a:tc>
                  <a:txBody>
                    <a:bodyPr/>
                    <a:lstStyle/>
                    <a:p>
                      <a:pPr algn="ctr" fontAlgn="base"/>
                      <a:r>
                        <a:rPr lang="en-US" sz="900">
                          <a:effectLst/>
                        </a:rPr>
                        <a:t>Scenario</a:t>
                      </a:r>
                    </a:p>
                  </a:txBody>
                  <a:tcPr marL="0" marR="0" marT="0" marB="0" anchor="ctr"/>
                </a:tc>
                <a:tc>
                  <a:txBody>
                    <a:bodyPr/>
                    <a:lstStyle/>
                    <a:p>
                      <a:pPr algn="ctr" fontAlgn="base"/>
                      <a:r>
                        <a:rPr lang="en-US" sz="900">
                          <a:effectLst/>
                        </a:rPr>
                        <a:t>Description</a:t>
                      </a:r>
                    </a:p>
                  </a:txBody>
                  <a:tcPr marL="0" marR="0" marT="0" marB="0" anchor="ctr"/>
                </a:tc>
                <a:extLst>
                  <a:ext uri="{0D108BD9-81ED-4DB2-BD59-A6C34878D82A}">
                    <a16:rowId xmlns:a16="http://schemas.microsoft.com/office/drawing/2014/main" val="3874675042"/>
                  </a:ext>
                </a:extLst>
              </a:tr>
              <a:tr h="758490">
                <a:tc>
                  <a:txBody>
                    <a:bodyPr/>
                    <a:lstStyle/>
                    <a:p>
                      <a:pPr algn="ctr" fontAlgn="base"/>
                      <a:r>
                        <a:rPr lang="en-US" sz="900">
                          <a:effectLst/>
                        </a:rPr>
                        <a:t>Reference</a:t>
                      </a:r>
                    </a:p>
                  </a:txBody>
                  <a:tcPr marL="0" marR="0" marT="0" marB="0" anchor="ctr"/>
                </a:tc>
                <a:tc>
                  <a:txBody>
                    <a:bodyPr/>
                    <a:lstStyle/>
                    <a:p>
                      <a:pPr algn="l" fontAlgn="base"/>
                      <a:r>
                        <a:rPr lang="en-US" sz="900">
                          <a:effectLst/>
                        </a:rPr>
                        <a:t>Uses an agreed upon set of assumptions for key drivers such as population and GDP growth in Uruguay. For the rest of the world, the scenario is roughly consistent with the Shared Socioeconomic Pathway 2 (SSP2). The SSP2 scenario represents costs, prices, elasticities and preferences in a “middle-of-the-road” narrative in which social, economic, and technological trends do not shift markedly from historical patterns [</a:t>
                      </a:r>
                      <a:r>
                        <a:rPr lang="en-US" sz="900" u="sng">
                          <a:solidFill>
                            <a:srgbClr val="006EB2"/>
                          </a:solidFill>
                          <a:effectLst/>
                          <a:hlinkClick r:id="rId2"/>
                        </a:rPr>
                        <a:t>64</a:t>
                      </a:r>
                      <a:r>
                        <a:rPr lang="en-US" sz="900">
                          <a:effectLst/>
                        </a:rPr>
                        <a:t>–</a:t>
                      </a:r>
                      <a:r>
                        <a:rPr lang="en-US" sz="900" u="sng">
                          <a:solidFill>
                            <a:srgbClr val="006EB2"/>
                          </a:solidFill>
                          <a:effectLst/>
                          <a:hlinkClick r:id="rId3"/>
                        </a:rPr>
                        <a:t>66</a:t>
                      </a:r>
                      <a:r>
                        <a:rPr lang="en-US" sz="900">
                          <a:effectLst/>
                        </a:rPr>
                        <a:t>]. The Climate and policy scenarios below employ the same basic socioeconomic assumptions built into the Reference scenario</a:t>
                      </a:r>
                    </a:p>
                  </a:txBody>
                  <a:tcPr marL="0" marR="0" marT="0" marB="0" anchor="ctr"/>
                </a:tc>
                <a:extLst>
                  <a:ext uri="{0D108BD9-81ED-4DB2-BD59-A6C34878D82A}">
                    <a16:rowId xmlns:a16="http://schemas.microsoft.com/office/drawing/2014/main" val="1929363667"/>
                  </a:ext>
                </a:extLst>
              </a:tr>
              <a:tr h="1636742">
                <a:tc>
                  <a:txBody>
                    <a:bodyPr/>
                    <a:lstStyle/>
                    <a:p>
                      <a:pPr algn="ctr" fontAlgn="base"/>
                      <a:r>
                        <a:rPr lang="en-US" sz="900">
                          <a:effectLst/>
                        </a:rPr>
                        <a:t>Climate</a:t>
                      </a:r>
                    </a:p>
                  </a:txBody>
                  <a:tcPr marL="0" marR="0" marT="0" marB="0" anchor="ctr"/>
                </a:tc>
                <a:tc>
                  <a:txBody>
                    <a:bodyPr/>
                    <a:lstStyle/>
                    <a:p>
                      <a:pPr algn="l" fontAlgn="base">
                        <a:buFont typeface="Arial" panose="020B0604020202020204" pitchFamily="34" charset="0"/>
                        <a:buChar char="•"/>
                      </a:pPr>
                      <a:r>
                        <a:rPr lang="en-US" sz="900" dirty="0">
                          <a:effectLst/>
                        </a:rPr>
                        <a:t>Evaluates the impacts of climate change on three key parameters: hydro-electric power production, agricultural yields, and water availability (i.e. runoff) for five bias-corrected Global Climate Models (GCMs) from the Inter-Sectoral Impacts Model Intercomparison Project (ISI-MIP) [</a:t>
                      </a:r>
                      <a:r>
                        <a:rPr lang="en-US" sz="900" u="sng" dirty="0">
                          <a:solidFill>
                            <a:srgbClr val="006EB2"/>
                          </a:solidFill>
                          <a:effectLst/>
                          <a:hlinkClick r:id="rId4"/>
                        </a:rPr>
                        <a:t>67</a:t>
                      </a:r>
                      <a:r>
                        <a:rPr lang="en-US" sz="900" dirty="0">
                          <a:effectLst/>
                        </a:rPr>
                        <a:t>] and four Representative Concentration Pathways (RCP) [</a:t>
                      </a:r>
                      <a:r>
                        <a:rPr lang="en-US" sz="900" u="sng" dirty="0">
                          <a:solidFill>
                            <a:srgbClr val="006EB2"/>
                          </a:solidFill>
                          <a:effectLst/>
                          <a:hlinkClick r:id="rId5"/>
                        </a:rPr>
                        <a:t>68</a:t>
                      </a:r>
                      <a:r>
                        <a:rPr lang="en-US" sz="900" dirty="0">
                          <a:effectLst/>
                        </a:rPr>
                        <a:t>]. This range of models and climate forcing scenarios are used to explore uncertainty surrounding future climate conditions. From among this range of Climate scenarios, we selected one to be used in the Climate scenario, which consists of the GFDL GCM run with the RCP8.5 climate forcing trajectory. This results in the following outcomes, which are fed into </a:t>
                      </a:r>
                      <a:r>
                        <a:rPr lang="en-US" sz="900" dirty="0" err="1">
                          <a:effectLst/>
                        </a:rPr>
                        <a:t>GCAM:Hydropower</a:t>
                      </a:r>
                      <a:r>
                        <a:rPr lang="en-US" sz="900" dirty="0">
                          <a:effectLst/>
                        </a:rPr>
                        <a:t> increases by 20% by 2050 from the Reference scenario</a:t>
                      </a:r>
                    </a:p>
                    <a:p>
                      <a:pPr algn="l" fontAlgn="base">
                        <a:buFont typeface="Arial" panose="020B0604020202020204" pitchFamily="34" charset="0"/>
                        <a:buChar char="•"/>
                      </a:pPr>
                      <a:r>
                        <a:rPr lang="en-US" sz="900" dirty="0">
                          <a:effectLst/>
                        </a:rPr>
                        <a:t>Runoff increases by 3% by 2050 from the Reference scenario</a:t>
                      </a:r>
                    </a:p>
                    <a:p>
                      <a:pPr algn="l" fontAlgn="base">
                        <a:buFont typeface="Arial" panose="020B0604020202020204" pitchFamily="34" charset="0"/>
                        <a:buChar char="•"/>
                      </a:pPr>
                      <a:r>
                        <a:rPr lang="en-US" sz="900" dirty="0">
                          <a:effectLst/>
                        </a:rPr>
                        <a:t>Irrigated Soy yield increases by about 4% by 2050 from the Reference scenario within Uruguay, though significant changes also take place in global markets</a:t>
                      </a:r>
                    </a:p>
                    <a:p>
                      <a:pPr algn="l" fontAlgn="base">
                        <a:buFont typeface="Arial" panose="020B0604020202020204" pitchFamily="34" charset="0"/>
                        <a:buChar char="•"/>
                      </a:pPr>
                      <a:r>
                        <a:rPr lang="en-US" sz="900" dirty="0">
                          <a:effectLst/>
                        </a:rPr>
                        <a:t>Irrigated Rice yield fluctuates between ± 4% by 2050 from the Reference scenario within Uruguay, though significant changes also take place in global markets</a:t>
                      </a:r>
                    </a:p>
                  </a:txBody>
                  <a:tcPr marL="0" marR="0" marT="0" marB="0" anchor="ctr"/>
                </a:tc>
                <a:extLst>
                  <a:ext uri="{0D108BD9-81ED-4DB2-BD59-A6C34878D82A}">
                    <a16:rowId xmlns:a16="http://schemas.microsoft.com/office/drawing/2014/main" val="2881150954"/>
                  </a:ext>
                </a:extLst>
              </a:tr>
              <a:tr h="1037934">
                <a:tc>
                  <a:txBody>
                    <a:bodyPr/>
                    <a:lstStyle/>
                    <a:p>
                      <a:pPr algn="ctr" fontAlgn="base"/>
                      <a:r>
                        <a:rPr lang="en-US" sz="900">
                          <a:effectLst/>
                        </a:rPr>
                        <a:t>Beef</a:t>
                      </a:r>
                    </a:p>
                  </a:txBody>
                  <a:tcPr marL="0" marR="0" marT="0" marB="0" anchor="ctr"/>
                </a:tc>
                <a:tc>
                  <a:txBody>
                    <a:bodyPr/>
                    <a:lstStyle/>
                    <a:p>
                      <a:pPr algn="l" fontAlgn="base">
                        <a:buFont typeface="Arial" panose="020B0604020202020204" pitchFamily="34" charset="0"/>
                        <a:buChar char="•"/>
                      </a:pPr>
                      <a:r>
                        <a:rPr lang="en-US" sz="900" dirty="0">
                          <a:effectLst/>
                        </a:rPr>
                        <a:t>Increases the productivity by weight of beef production, and decreases the CH</a:t>
                      </a:r>
                      <a:r>
                        <a:rPr lang="en-US" sz="900" baseline="-25000" dirty="0">
                          <a:effectLst/>
                        </a:rPr>
                        <a:t>4</a:t>
                      </a:r>
                      <a:r>
                        <a:rPr lang="en-US" sz="900" dirty="0">
                          <a:effectLst/>
                        </a:rPr>
                        <a:t> and N</a:t>
                      </a:r>
                      <a:r>
                        <a:rPr lang="en-US" sz="900" baseline="-25000" dirty="0">
                          <a:effectLst/>
                        </a:rPr>
                        <a:t>2</a:t>
                      </a:r>
                      <a:r>
                        <a:rPr lang="en-US" sz="900" dirty="0">
                          <a:effectLst/>
                        </a:rPr>
                        <a:t>O emissions intensity of beef production in line with the National Adaptation Plan for Agriculture (NAP-Ag) [</a:t>
                      </a:r>
                      <a:r>
                        <a:rPr lang="en-US" sz="900" u="sng" dirty="0">
                          <a:solidFill>
                            <a:srgbClr val="006EB2"/>
                          </a:solidFill>
                          <a:effectLst/>
                          <a:hlinkClick r:id="rId6"/>
                        </a:rPr>
                        <a:t>8</a:t>
                      </a:r>
                      <a:r>
                        <a:rPr lang="en-US" sz="900" dirty="0">
                          <a:effectLst/>
                        </a:rPr>
                        <a:t>, </a:t>
                      </a:r>
                      <a:r>
                        <a:rPr lang="en-US" sz="900" u="sng" dirty="0">
                          <a:solidFill>
                            <a:srgbClr val="006EB2"/>
                          </a:solidFill>
                          <a:effectLst/>
                          <a:hlinkClick r:id="rId7"/>
                        </a:rPr>
                        <a:t>69</a:t>
                      </a:r>
                      <a:r>
                        <a:rPr lang="en-US" sz="900" dirty="0">
                          <a:effectLst/>
                        </a:rPr>
                        <a:t>] and the Nationally Determined Contributions (NDCs) of emissions outlined in Uruguay’s commitment as part of the Paris Agreement [</a:t>
                      </a:r>
                      <a:r>
                        <a:rPr lang="en-US" sz="900" u="sng" dirty="0">
                          <a:solidFill>
                            <a:srgbClr val="006EB2"/>
                          </a:solidFill>
                          <a:effectLst/>
                          <a:hlinkClick r:id="rId8"/>
                        </a:rPr>
                        <a:t>70</a:t>
                      </a:r>
                      <a:r>
                        <a:rPr lang="en-US" sz="900" dirty="0">
                          <a:effectLst/>
                        </a:rPr>
                        <a:t>].Increase production (kg beef/kg feed) by 40% by 2030 relative to 2015 values, then hold this production efficiency constant through 2050</a:t>
                      </a:r>
                    </a:p>
                    <a:p>
                      <a:pPr algn="l" fontAlgn="base">
                        <a:buFont typeface="Arial" panose="020B0604020202020204" pitchFamily="34" charset="0"/>
                        <a:buChar char="•"/>
                      </a:pPr>
                      <a:r>
                        <a:rPr lang="en-US" sz="900" dirty="0">
                          <a:effectLst/>
                        </a:rPr>
                        <a:t>Decrease emission intensity (emissions/kg) of CH</a:t>
                      </a:r>
                      <a:r>
                        <a:rPr lang="en-US" sz="900" baseline="-25000" dirty="0">
                          <a:effectLst/>
                        </a:rPr>
                        <a:t>4</a:t>
                      </a:r>
                      <a:r>
                        <a:rPr lang="en-US" sz="900" dirty="0">
                          <a:effectLst/>
                        </a:rPr>
                        <a:t> by 40% by 2030 relative to 1990 values, then hold this production efficiency constant through 2050</a:t>
                      </a:r>
                    </a:p>
                    <a:p>
                      <a:pPr algn="l" fontAlgn="base">
                        <a:buFont typeface="Arial" panose="020B0604020202020204" pitchFamily="34" charset="0"/>
                        <a:buChar char="•"/>
                      </a:pPr>
                      <a:r>
                        <a:rPr lang="en-US" sz="900" dirty="0">
                          <a:effectLst/>
                        </a:rPr>
                        <a:t>Decrease emission intensity (emissions/kg) of N</a:t>
                      </a:r>
                      <a:r>
                        <a:rPr lang="en-US" sz="900" baseline="-25000" dirty="0">
                          <a:effectLst/>
                        </a:rPr>
                        <a:t>2</a:t>
                      </a:r>
                      <a:r>
                        <a:rPr lang="en-US" sz="900" dirty="0">
                          <a:effectLst/>
                        </a:rPr>
                        <a:t>O by 40% by 2030 relative to 1990 values, then this production efficiency hold constant through 2050</a:t>
                      </a:r>
                    </a:p>
                  </a:txBody>
                  <a:tcPr marL="0" marR="0" marT="0" marB="0" anchor="ctr"/>
                </a:tc>
                <a:extLst>
                  <a:ext uri="{0D108BD9-81ED-4DB2-BD59-A6C34878D82A}">
                    <a16:rowId xmlns:a16="http://schemas.microsoft.com/office/drawing/2014/main" val="2512568922"/>
                  </a:ext>
                </a:extLst>
              </a:tr>
              <a:tr h="479046">
                <a:tc>
                  <a:txBody>
                    <a:bodyPr/>
                    <a:lstStyle/>
                    <a:p>
                      <a:pPr algn="ctr" fontAlgn="base"/>
                      <a:r>
                        <a:rPr lang="en-US" sz="900">
                          <a:effectLst/>
                        </a:rPr>
                        <a:t>Soy</a:t>
                      </a:r>
                    </a:p>
                  </a:txBody>
                  <a:tcPr marL="0" marR="0" marT="0" marB="0" anchor="ctr"/>
                </a:tc>
                <a:tc>
                  <a:txBody>
                    <a:bodyPr/>
                    <a:lstStyle/>
                    <a:p>
                      <a:pPr algn="l" fontAlgn="base">
                        <a:buFont typeface="Arial" panose="020B0604020202020204" pitchFamily="34" charset="0"/>
                        <a:buChar char="•"/>
                      </a:pPr>
                      <a:r>
                        <a:rPr lang="en-US" sz="900">
                          <a:effectLst/>
                        </a:rPr>
                        <a:t>Increases irrigated area of soybean crops to gain higher yields in line with the National Plan to Improve Irrigated Agriculture [</a:t>
                      </a:r>
                      <a:r>
                        <a:rPr lang="en-US" sz="900" u="sng">
                          <a:solidFill>
                            <a:srgbClr val="006EB2"/>
                          </a:solidFill>
                          <a:effectLst/>
                          <a:hlinkClick r:id="rId9"/>
                        </a:rPr>
                        <a:t>71</a:t>
                      </a:r>
                      <a:r>
                        <a:rPr lang="en-US" sz="900">
                          <a:effectLst/>
                        </a:rPr>
                        <a:t>, </a:t>
                      </a:r>
                      <a:r>
                        <a:rPr lang="en-US" sz="900" u="sng">
                          <a:solidFill>
                            <a:srgbClr val="006EB2"/>
                          </a:solidFill>
                          <a:effectLst/>
                          <a:hlinkClick r:id="rId10"/>
                        </a:rPr>
                        <a:t>72</a:t>
                      </a:r>
                      <a:r>
                        <a:rPr lang="en-US" sz="900">
                          <a:effectLst/>
                        </a:rPr>
                        <a:t>].Increases share of irrigated soybean area as compared to rainfed soybean area, so that irrigated soybean area is 600% of the 2015 values in 2030. Shares of irrigated vs rainfed soybean area are then held constant through 2050</a:t>
                      </a:r>
                    </a:p>
                  </a:txBody>
                  <a:tcPr marL="0" marR="0" marT="0" marB="0" anchor="ctr"/>
                </a:tc>
                <a:extLst>
                  <a:ext uri="{0D108BD9-81ED-4DB2-BD59-A6C34878D82A}">
                    <a16:rowId xmlns:a16="http://schemas.microsoft.com/office/drawing/2014/main" val="3558202106"/>
                  </a:ext>
                </a:extLst>
              </a:tr>
              <a:tr h="399205">
                <a:tc>
                  <a:txBody>
                    <a:bodyPr/>
                    <a:lstStyle/>
                    <a:p>
                      <a:pPr algn="ctr" fontAlgn="base"/>
                      <a:r>
                        <a:rPr lang="en-US" sz="900">
                          <a:effectLst/>
                        </a:rPr>
                        <a:t>Rice</a:t>
                      </a:r>
                    </a:p>
                  </a:txBody>
                  <a:tcPr marL="0" marR="0" marT="0" marB="0" anchor="ctr"/>
                </a:tc>
                <a:tc>
                  <a:txBody>
                    <a:bodyPr/>
                    <a:lstStyle/>
                    <a:p>
                      <a:pPr algn="l" fontAlgn="base">
                        <a:buFont typeface="Arial" panose="020B0604020202020204" pitchFamily="34" charset="0"/>
                        <a:buChar char="•"/>
                      </a:pPr>
                      <a:r>
                        <a:rPr lang="en-US" sz="900" dirty="0">
                          <a:effectLst/>
                        </a:rPr>
                        <a:t>Improves the yield of rice based on recommended best-practices from Uruguay’s Ministry of Agriculture to close the national rice yield gap [</a:t>
                      </a:r>
                      <a:r>
                        <a:rPr lang="en-US" sz="900" u="sng" dirty="0">
                          <a:solidFill>
                            <a:srgbClr val="006EB2"/>
                          </a:solidFill>
                          <a:effectLst/>
                          <a:hlinkClick r:id="rId11"/>
                        </a:rPr>
                        <a:t>73</a:t>
                      </a:r>
                      <a:r>
                        <a:rPr lang="en-US" sz="900" dirty="0">
                          <a:effectLst/>
                        </a:rPr>
                        <a:t>, </a:t>
                      </a:r>
                      <a:r>
                        <a:rPr lang="en-US" sz="900" u="sng" dirty="0">
                          <a:solidFill>
                            <a:srgbClr val="006EB2"/>
                          </a:solidFill>
                          <a:effectLst/>
                          <a:hlinkClick r:id="rId12"/>
                        </a:rPr>
                        <a:t>74</a:t>
                      </a:r>
                      <a:r>
                        <a:rPr lang="en-US" sz="900" dirty="0">
                          <a:effectLst/>
                        </a:rPr>
                        <a:t>].Adjusts annual rice yield growth to increase yields (tons/ha) by 20% by 2030 relative to 2015 values, and then maintain reference growth in yields through 2050</a:t>
                      </a:r>
                    </a:p>
                  </a:txBody>
                  <a:tcPr marL="0" marR="0" marT="0" marB="0" anchor="ctr"/>
                </a:tc>
                <a:extLst>
                  <a:ext uri="{0D108BD9-81ED-4DB2-BD59-A6C34878D82A}">
                    <a16:rowId xmlns:a16="http://schemas.microsoft.com/office/drawing/2014/main" val="955902075"/>
                  </a:ext>
                </a:extLst>
              </a:tr>
            </a:tbl>
          </a:graphicData>
        </a:graphic>
      </p:graphicFrame>
      <p:sp>
        <p:nvSpPr>
          <p:cNvPr id="7" name="Rectangle 2">
            <a:extLst>
              <a:ext uri="{FF2B5EF4-FFF2-40B4-BE49-F238E27FC236}">
                <a16:creationId xmlns:a16="http://schemas.microsoft.com/office/drawing/2014/main" id="{28ECDCB1-CDDD-6F5D-15D9-705D3DC261AB}"/>
              </a:ext>
            </a:extLst>
          </p:cNvPr>
          <p:cNvSpPr>
            <a:spLocks noChangeArrowheads="1"/>
          </p:cNvSpPr>
          <p:nvPr/>
        </p:nvSpPr>
        <p:spPr bwMode="auto">
          <a:xfrm>
            <a:off x="1676887" y="1504147"/>
            <a:ext cx="6039530" cy="34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77725"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333333"/>
                </a:solidFill>
                <a:effectLst/>
                <a:latin typeface="inherit"/>
              </a:rPr>
              <a:t>Table 1.</a:t>
            </a:r>
            <a:r>
              <a:rPr kumimoji="0" lang="en-US" altLang="en-US" sz="1200" b="0" i="0" u="none" strike="noStrike" cap="none" normalizeH="0" baseline="0" dirty="0">
                <a:ln>
                  <a:noFill/>
                </a:ln>
                <a:solidFill>
                  <a:srgbClr val="333333"/>
                </a:solidFill>
                <a:effectLst/>
                <a:latin typeface="-apple-system"/>
              </a:rPr>
              <a:t> Summary of scenarios used in study.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044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D937-0B91-264A-B563-D3F70780DE1E}"/>
              </a:ext>
            </a:extLst>
          </p:cNvPr>
          <p:cNvSpPr>
            <a:spLocks noGrp="1"/>
          </p:cNvSpPr>
          <p:nvPr>
            <p:ph type="title"/>
          </p:nvPr>
        </p:nvSpPr>
        <p:spPr/>
        <p:txBody>
          <a:bodyPr/>
          <a:lstStyle/>
          <a:p>
            <a:r>
              <a:rPr lang="en-US" dirty="0"/>
              <a:t>Uruguay Nexus Case Study: Reference</a:t>
            </a:r>
          </a:p>
        </p:txBody>
      </p:sp>
      <p:sp>
        <p:nvSpPr>
          <p:cNvPr id="8" name="TextBox 7">
            <a:extLst>
              <a:ext uri="{FF2B5EF4-FFF2-40B4-BE49-F238E27FC236}">
                <a16:creationId xmlns:a16="http://schemas.microsoft.com/office/drawing/2014/main" id="{0F8528C8-8266-6542-AF12-2ED94052AB77}"/>
              </a:ext>
            </a:extLst>
          </p:cNvPr>
          <p:cNvSpPr txBox="1"/>
          <p:nvPr/>
        </p:nvSpPr>
        <p:spPr>
          <a:xfrm>
            <a:off x="71145" y="6541733"/>
            <a:ext cx="6095222" cy="276999"/>
          </a:xfrm>
          <a:prstGeom prst="rect">
            <a:avLst/>
          </a:prstGeom>
          <a:noFill/>
        </p:spPr>
        <p:txBody>
          <a:bodyPr wrap="square">
            <a:spAutoFit/>
          </a:bodyPr>
          <a:lstStyle/>
          <a:p>
            <a:r>
              <a:rPr lang="en-US" sz="1200" dirty="0">
                <a:hlinkClick r:id="rId2"/>
              </a:rPr>
              <a:t>https://iopscience.iop.org/article/10.1088/1748-9326/ab9389</a:t>
            </a:r>
            <a:r>
              <a:rPr lang="en-US" sz="1200" dirty="0"/>
              <a:t> </a:t>
            </a:r>
          </a:p>
        </p:txBody>
      </p:sp>
      <p:sp>
        <p:nvSpPr>
          <p:cNvPr id="10" name="TextBox 9">
            <a:extLst>
              <a:ext uri="{FF2B5EF4-FFF2-40B4-BE49-F238E27FC236}">
                <a16:creationId xmlns:a16="http://schemas.microsoft.com/office/drawing/2014/main" id="{51581FEB-D9C0-D5FD-9F56-EAF4D6AC5357}"/>
              </a:ext>
            </a:extLst>
          </p:cNvPr>
          <p:cNvSpPr txBox="1"/>
          <p:nvPr/>
        </p:nvSpPr>
        <p:spPr>
          <a:xfrm>
            <a:off x="266144" y="5861184"/>
            <a:ext cx="11649048" cy="461665"/>
          </a:xfrm>
          <a:prstGeom prst="rect">
            <a:avLst/>
          </a:prstGeom>
          <a:noFill/>
        </p:spPr>
        <p:txBody>
          <a:bodyPr wrap="square">
            <a:spAutoFit/>
          </a:bodyPr>
          <a:lstStyle/>
          <a:p>
            <a:r>
              <a:rPr lang="en-US" sz="1200" b="1" i="0" dirty="0">
                <a:solidFill>
                  <a:srgbClr val="333333"/>
                </a:solidFill>
                <a:effectLst/>
                <a:latin typeface="-apple-system"/>
              </a:rPr>
              <a:t>Figure 3.</a:t>
            </a:r>
            <a:r>
              <a:rPr lang="en-US" sz="1200" b="0" i="0" dirty="0">
                <a:solidFill>
                  <a:srgbClr val="333333"/>
                </a:solidFill>
                <a:effectLst/>
                <a:latin typeface="-apple-system"/>
              </a:rPr>
              <a:t> Nexus overview of the Reference scenario. (a) Land-use (1000 km</a:t>
            </a:r>
            <a:r>
              <a:rPr lang="en-US" sz="1200" b="0" i="0" baseline="30000" dirty="0">
                <a:solidFill>
                  <a:srgbClr val="333333"/>
                </a:solidFill>
                <a:effectLst/>
                <a:latin typeface="-apple-system"/>
              </a:rPr>
              <a:t>2</a:t>
            </a:r>
            <a:r>
              <a:rPr lang="en-US" sz="1200" b="0" i="0" dirty="0">
                <a:solidFill>
                  <a:srgbClr val="333333"/>
                </a:solidFill>
                <a:effectLst/>
                <a:latin typeface="-apple-system"/>
              </a:rPr>
              <a:t>) (b) Agricultural Production (Mt) (c) Water withdrawals (km</a:t>
            </a:r>
            <a:r>
              <a:rPr lang="en-US" sz="1200" b="0" i="0" baseline="30000" dirty="0">
                <a:solidFill>
                  <a:srgbClr val="333333"/>
                </a:solidFill>
                <a:effectLst/>
                <a:latin typeface="-apple-system"/>
              </a:rPr>
              <a:t>3</a:t>
            </a:r>
            <a:r>
              <a:rPr lang="en-US" sz="1200" b="0" i="0" dirty="0">
                <a:solidFill>
                  <a:srgbClr val="333333"/>
                </a:solidFill>
                <a:effectLst/>
                <a:latin typeface="-apple-system"/>
              </a:rPr>
              <a:t>) (d) Water use by Crop (km</a:t>
            </a:r>
            <a:r>
              <a:rPr lang="en-US" sz="1200" b="0" i="0" baseline="30000" dirty="0">
                <a:solidFill>
                  <a:srgbClr val="333333"/>
                </a:solidFill>
                <a:effectLst/>
                <a:latin typeface="-apple-system"/>
              </a:rPr>
              <a:t>3</a:t>
            </a:r>
            <a:r>
              <a:rPr lang="en-US" sz="1200" b="0" i="0" dirty="0">
                <a:solidFill>
                  <a:srgbClr val="333333"/>
                </a:solidFill>
                <a:effectLst/>
                <a:latin typeface="-apple-system"/>
              </a:rPr>
              <a:t>) (e) Electricity generation (TWh) (f) Final Energy (Mtoe) (g) GHG emissions GWP (MTCO</a:t>
            </a:r>
            <a:r>
              <a:rPr lang="en-US" sz="1200" b="0" i="0" baseline="-25000" dirty="0">
                <a:solidFill>
                  <a:srgbClr val="333333"/>
                </a:solidFill>
                <a:effectLst/>
                <a:latin typeface="-apple-system"/>
              </a:rPr>
              <a:t>2</a:t>
            </a:r>
            <a:r>
              <a:rPr lang="en-US" sz="1200" b="0" i="0" dirty="0">
                <a:solidFill>
                  <a:srgbClr val="333333"/>
                </a:solidFill>
                <a:effectLst/>
                <a:latin typeface="-apple-system"/>
              </a:rPr>
              <a:t>eq) by gas and sector (h) GHG emissions GTP (MTCO</a:t>
            </a:r>
            <a:r>
              <a:rPr lang="en-US" sz="1200" b="0" i="0" baseline="-25000" dirty="0">
                <a:solidFill>
                  <a:srgbClr val="333333"/>
                </a:solidFill>
                <a:effectLst/>
                <a:latin typeface="-apple-system"/>
              </a:rPr>
              <a:t>2</a:t>
            </a:r>
            <a:r>
              <a:rPr lang="en-US" sz="1200" b="0" i="0" dirty="0">
                <a:solidFill>
                  <a:srgbClr val="333333"/>
                </a:solidFill>
                <a:effectLst/>
                <a:latin typeface="-apple-system"/>
              </a:rPr>
              <a:t>eq) by gas and sector (HFCs = Hydrofluorocarbons).</a:t>
            </a:r>
            <a:endParaRPr lang="en-US" sz="1050" dirty="0"/>
          </a:p>
        </p:txBody>
      </p:sp>
      <p:pic>
        <p:nvPicPr>
          <p:cNvPr id="10242" name="Picture 2">
            <a:extLst>
              <a:ext uri="{FF2B5EF4-FFF2-40B4-BE49-F238E27FC236}">
                <a16:creationId xmlns:a16="http://schemas.microsoft.com/office/drawing/2014/main" id="{9D666F3B-35DB-972C-2155-849E694C9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096" y="1395770"/>
            <a:ext cx="5272541" cy="435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79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D937-0B91-264A-B563-D3F70780DE1E}"/>
              </a:ext>
            </a:extLst>
          </p:cNvPr>
          <p:cNvSpPr>
            <a:spLocks noGrp="1"/>
          </p:cNvSpPr>
          <p:nvPr>
            <p:ph type="title"/>
          </p:nvPr>
        </p:nvSpPr>
        <p:spPr/>
        <p:txBody>
          <a:bodyPr/>
          <a:lstStyle/>
          <a:p>
            <a:r>
              <a:rPr lang="en-US" dirty="0"/>
              <a:t>Uruguay Nexus Case Study: Impacts</a:t>
            </a:r>
          </a:p>
        </p:txBody>
      </p:sp>
      <p:sp>
        <p:nvSpPr>
          <p:cNvPr id="8" name="TextBox 7">
            <a:extLst>
              <a:ext uri="{FF2B5EF4-FFF2-40B4-BE49-F238E27FC236}">
                <a16:creationId xmlns:a16="http://schemas.microsoft.com/office/drawing/2014/main" id="{0F8528C8-8266-6542-AF12-2ED94052AB77}"/>
              </a:ext>
            </a:extLst>
          </p:cNvPr>
          <p:cNvSpPr txBox="1"/>
          <p:nvPr/>
        </p:nvSpPr>
        <p:spPr>
          <a:xfrm>
            <a:off x="71145" y="6541733"/>
            <a:ext cx="6095222" cy="276999"/>
          </a:xfrm>
          <a:prstGeom prst="rect">
            <a:avLst/>
          </a:prstGeom>
          <a:noFill/>
        </p:spPr>
        <p:txBody>
          <a:bodyPr wrap="square">
            <a:spAutoFit/>
          </a:bodyPr>
          <a:lstStyle/>
          <a:p>
            <a:r>
              <a:rPr lang="en-US" sz="1200" dirty="0">
                <a:hlinkClick r:id="rId2"/>
              </a:rPr>
              <a:t>https://iopscience.iop.org/article/10.1088/1748-9326/ab9389</a:t>
            </a:r>
            <a:r>
              <a:rPr lang="en-US" sz="1200" dirty="0"/>
              <a:t> </a:t>
            </a:r>
          </a:p>
        </p:txBody>
      </p:sp>
      <p:sp>
        <p:nvSpPr>
          <p:cNvPr id="10" name="TextBox 9">
            <a:extLst>
              <a:ext uri="{FF2B5EF4-FFF2-40B4-BE49-F238E27FC236}">
                <a16:creationId xmlns:a16="http://schemas.microsoft.com/office/drawing/2014/main" id="{51581FEB-D9C0-D5FD-9F56-EAF4D6AC5357}"/>
              </a:ext>
            </a:extLst>
          </p:cNvPr>
          <p:cNvSpPr txBox="1"/>
          <p:nvPr/>
        </p:nvSpPr>
        <p:spPr>
          <a:xfrm>
            <a:off x="266144" y="5861184"/>
            <a:ext cx="11649048" cy="577081"/>
          </a:xfrm>
          <a:prstGeom prst="rect">
            <a:avLst/>
          </a:prstGeom>
          <a:noFill/>
        </p:spPr>
        <p:txBody>
          <a:bodyPr wrap="square">
            <a:spAutoFit/>
          </a:bodyPr>
          <a:lstStyle/>
          <a:p>
            <a:r>
              <a:rPr lang="en-US" sz="1050" b="1" i="0" dirty="0">
                <a:solidFill>
                  <a:srgbClr val="333333"/>
                </a:solidFill>
                <a:effectLst/>
                <a:latin typeface="-apple-system"/>
              </a:rPr>
              <a:t>Figure 5.</a:t>
            </a:r>
            <a:r>
              <a:rPr lang="en-US" sz="1050" b="0" i="0" dirty="0">
                <a:solidFill>
                  <a:srgbClr val="333333"/>
                </a:solidFill>
                <a:effectLst/>
                <a:latin typeface="-apple-system"/>
              </a:rPr>
              <a:t> Climate scenario inputs. Projected changes for combinations of five different GCMs and four RCPs for (a) absolute difference between 2050 and reference runoff (mm) (b) % change in hydropower (c) change in yield of soy (Million tons per thousand square kilometers) (d) change in yield of rice (Million tons per thousand square kilometers). For illustration: black lines correspond to the Reference scenario, blue lines correspond to the chosen climate scenario for this study (GFDL_RCP8p5), while the grey lines show all other GCM/RCP combinations. Note: 1 Mt/</a:t>
            </a:r>
            <a:r>
              <a:rPr lang="en-US" sz="1050" b="0" i="0" dirty="0" err="1">
                <a:solidFill>
                  <a:srgbClr val="333333"/>
                </a:solidFill>
                <a:effectLst/>
                <a:latin typeface="-apple-system"/>
              </a:rPr>
              <a:t>thous</a:t>
            </a:r>
            <a:r>
              <a:rPr lang="en-US" sz="1050" b="0" i="0" dirty="0">
                <a:solidFill>
                  <a:srgbClr val="333333"/>
                </a:solidFill>
                <a:effectLst/>
                <a:latin typeface="-apple-system"/>
              </a:rPr>
              <a:t> km</a:t>
            </a:r>
            <a:r>
              <a:rPr lang="en-US" sz="1050" b="0" i="0" baseline="30000" dirty="0">
                <a:solidFill>
                  <a:srgbClr val="333333"/>
                </a:solidFill>
                <a:effectLst/>
                <a:latin typeface="-apple-system"/>
              </a:rPr>
              <a:t>2</a:t>
            </a:r>
            <a:r>
              <a:rPr lang="en-US" sz="1050" b="0" i="0" dirty="0">
                <a:solidFill>
                  <a:srgbClr val="333333"/>
                </a:solidFill>
                <a:effectLst/>
                <a:latin typeface="-apple-system"/>
              </a:rPr>
              <a:t> = 10 ton/hectare.</a:t>
            </a:r>
            <a:endParaRPr lang="en-US" sz="700" dirty="0"/>
          </a:p>
        </p:txBody>
      </p:sp>
      <p:pic>
        <p:nvPicPr>
          <p:cNvPr id="12290" name="Picture 2">
            <a:extLst>
              <a:ext uri="{FF2B5EF4-FFF2-40B4-BE49-F238E27FC236}">
                <a16:creationId xmlns:a16="http://schemas.microsoft.com/office/drawing/2014/main" id="{3B321BE1-F8CA-3135-C63F-7D6D83B1A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951" y="1236365"/>
            <a:ext cx="4799434" cy="438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202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D937-0B91-264A-B563-D3F70780DE1E}"/>
              </a:ext>
            </a:extLst>
          </p:cNvPr>
          <p:cNvSpPr>
            <a:spLocks noGrp="1"/>
          </p:cNvSpPr>
          <p:nvPr>
            <p:ph type="title"/>
          </p:nvPr>
        </p:nvSpPr>
        <p:spPr/>
        <p:txBody>
          <a:bodyPr/>
          <a:lstStyle/>
          <a:p>
            <a:r>
              <a:rPr lang="en-US" dirty="0"/>
              <a:t>Uruguay Nexus Case Study: Nexus Analysis</a:t>
            </a:r>
          </a:p>
        </p:txBody>
      </p:sp>
      <p:sp>
        <p:nvSpPr>
          <p:cNvPr id="8" name="TextBox 7">
            <a:extLst>
              <a:ext uri="{FF2B5EF4-FFF2-40B4-BE49-F238E27FC236}">
                <a16:creationId xmlns:a16="http://schemas.microsoft.com/office/drawing/2014/main" id="{0F8528C8-8266-6542-AF12-2ED94052AB77}"/>
              </a:ext>
            </a:extLst>
          </p:cNvPr>
          <p:cNvSpPr txBox="1"/>
          <p:nvPr/>
        </p:nvSpPr>
        <p:spPr>
          <a:xfrm>
            <a:off x="71145" y="6541733"/>
            <a:ext cx="6095222" cy="276999"/>
          </a:xfrm>
          <a:prstGeom prst="rect">
            <a:avLst/>
          </a:prstGeom>
          <a:noFill/>
        </p:spPr>
        <p:txBody>
          <a:bodyPr wrap="square">
            <a:spAutoFit/>
          </a:bodyPr>
          <a:lstStyle/>
          <a:p>
            <a:r>
              <a:rPr lang="en-US" sz="1200" dirty="0">
                <a:hlinkClick r:id="rId2"/>
              </a:rPr>
              <a:t>https://iopscience.iop.org/article/10.1088/1748-9326/ab9389</a:t>
            </a:r>
            <a:r>
              <a:rPr lang="en-US" sz="1200" dirty="0"/>
              <a:t> </a:t>
            </a:r>
          </a:p>
        </p:txBody>
      </p:sp>
      <p:sp>
        <p:nvSpPr>
          <p:cNvPr id="10" name="TextBox 9">
            <a:extLst>
              <a:ext uri="{FF2B5EF4-FFF2-40B4-BE49-F238E27FC236}">
                <a16:creationId xmlns:a16="http://schemas.microsoft.com/office/drawing/2014/main" id="{51581FEB-D9C0-D5FD-9F56-EAF4D6AC5357}"/>
              </a:ext>
            </a:extLst>
          </p:cNvPr>
          <p:cNvSpPr txBox="1"/>
          <p:nvPr/>
        </p:nvSpPr>
        <p:spPr>
          <a:xfrm>
            <a:off x="266144" y="5861184"/>
            <a:ext cx="11649048" cy="646331"/>
          </a:xfrm>
          <a:prstGeom prst="rect">
            <a:avLst/>
          </a:prstGeom>
          <a:noFill/>
        </p:spPr>
        <p:txBody>
          <a:bodyPr wrap="square">
            <a:spAutoFit/>
          </a:bodyPr>
          <a:lstStyle/>
          <a:p>
            <a:r>
              <a:rPr lang="en-US" sz="1200" b="1" i="0" dirty="0">
                <a:solidFill>
                  <a:srgbClr val="333333"/>
                </a:solidFill>
                <a:effectLst/>
                <a:latin typeface="-apple-system"/>
              </a:rPr>
              <a:t>Figure 7.</a:t>
            </a:r>
            <a:r>
              <a:rPr lang="en-US" sz="1200" b="0" i="0" dirty="0">
                <a:solidFill>
                  <a:srgbClr val="333333"/>
                </a:solidFill>
                <a:effectLst/>
                <a:latin typeface="-apple-system"/>
              </a:rPr>
              <a:t> Nexus comparison across scenarios. First column shows sub-sector details for the Reference scenario, and the second through fifth columns show the differences between the Reference scenario and the Climate, Rice, Beef, and Soy scenarios, respectively. (a) Land allocation (1000 km</a:t>
            </a:r>
            <a:r>
              <a:rPr lang="en-US" sz="1200" b="0" i="0" baseline="30000" dirty="0">
                <a:solidFill>
                  <a:srgbClr val="333333"/>
                </a:solidFill>
                <a:effectLst/>
                <a:latin typeface="-apple-system"/>
              </a:rPr>
              <a:t>2</a:t>
            </a:r>
            <a:r>
              <a:rPr lang="en-US" sz="1200" b="0" i="0" dirty="0">
                <a:solidFill>
                  <a:srgbClr val="333333"/>
                </a:solidFill>
                <a:effectLst/>
                <a:latin typeface="-apple-system"/>
              </a:rPr>
              <a:t>), (b) Agricultural Production (Mt), (c) Water withdrawals (km</a:t>
            </a:r>
            <a:r>
              <a:rPr lang="en-US" sz="1200" b="0" i="0" baseline="30000" dirty="0">
                <a:solidFill>
                  <a:srgbClr val="333333"/>
                </a:solidFill>
                <a:effectLst/>
                <a:latin typeface="-apple-system"/>
              </a:rPr>
              <a:t>3</a:t>
            </a:r>
            <a:r>
              <a:rPr lang="en-US" sz="1200" b="0" i="0" dirty="0">
                <a:solidFill>
                  <a:srgbClr val="333333"/>
                </a:solidFill>
                <a:effectLst/>
                <a:latin typeface="-apple-system"/>
              </a:rPr>
              <a:t>), (d) Final energy (Mtoe), (e) Electricity (TWh), and (f) GHG emissions GWP (MTCO</a:t>
            </a:r>
            <a:r>
              <a:rPr lang="en-US" sz="1200" b="0" i="0" baseline="-25000" dirty="0">
                <a:solidFill>
                  <a:srgbClr val="333333"/>
                </a:solidFill>
                <a:effectLst/>
                <a:latin typeface="-apple-system"/>
              </a:rPr>
              <a:t>2</a:t>
            </a:r>
            <a:r>
              <a:rPr lang="en-US" sz="1200" b="0" i="0" dirty="0">
                <a:solidFill>
                  <a:srgbClr val="333333"/>
                </a:solidFill>
                <a:effectLst/>
                <a:latin typeface="-apple-system"/>
              </a:rPr>
              <a:t>eq).</a:t>
            </a:r>
            <a:endParaRPr lang="en-US" sz="700" dirty="0"/>
          </a:p>
        </p:txBody>
      </p:sp>
      <p:pic>
        <p:nvPicPr>
          <p:cNvPr id="13314" name="Picture 2">
            <a:extLst>
              <a:ext uri="{FF2B5EF4-FFF2-40B4-BE49-F238E27FC236}">
                <a16:creationId xmlns:a16="http://schemas.microsoft.com/office/drawing/2014/main" id="{67E44451-4DC1-F109-91DB-E382CA45E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05" y="1114239"/>
            <a:ext cx="3705873" cy="450333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74;p37">
            <a:extLst>
              <a:ext uri="{FF2B5EF4-FFF2-40B4-BE49-F238E27FC236}">
                <a16:creationId xmlns:a16="http://schemas.microsoft.com/office/drawing/2014/main" id="{C55D2FCE-B24F-4EF7-0620-2FD49A2F3E6E}"/>
              </a:ext>
            </a:extLst>
          </p:cNvPr>
          <p:cNvSpPr txBox="1">
            <a:spLocks noGrp="1"/>
          </p:cNvSpPr>
          <p:nvPr>
            <p:ph type="body" idx="1"/>
          </p:nvPr>
        </p:nvSpPr>
        <p:spPr>
          <a:xfrm>
            <a:off x="5206480" y="1360743"/>
            <a:ext cx="6668279" cy="4010329"/>
          </a:xfrm>
          <a:prstGeom prst="rect">
            <a:avLst/>
          </a:prstGeom>
          <a:noFill/>
          <a:ln>
            <a:noFill/>
          </a:ln>
        </p:spPr>
        <p:txBody>
          <a:bodyPr spcFirstLastPara="1" wrap="square" lIns="0" tIns="0" rIns="0" bIns="0" anchor="t" anchorCtr="0">
            <a:spAutoFit/>
          </a:bodyPr>
          <a:lstStyle/>
          <a:p>
            <a:pPr marL="228600" lvl="0" indent="-228600" algn="l" rtl="0">
              <a:lnSpc>
                <a:spcPct val="90000"/>
              </a:lnSpc>
              <a:spcBef>
                <a:spcPts val="0"/>
              </a:spcBef>
              <a:spcAft>
                <a:spcPts val="0"/>
              </a:spcAft>
              <a:buClr>
                <a:schemeClr val="dk1"/>
              </a:buClr>
              <a:buSzPts val="2400"/>
              <a:buChar char="•"/>
            </a:pPr>
            <a:r>
              <a:rPr lang="en-US" sz="1800" b="1" dirty="0">
                <a:latin typeface="Calibri"/>
                <a:ea typeface="Calibri"/>
                <a:cs typeface="Calibri"/>
                <a:sym typeface="Calibri"/>
              </a:rPr>
              <a:t>Nexus insight 1: </a:t>
            </a:r>
            <a:r>
              <a:rPr lang="en-US" sz="1800" dirty="0">
                <a:latin typeface="Calibri"/>
                <a:ea typeface="Calibri"/>
                <a:cs typeface="Calibri"/>
                <a:sym typeface="Calibri"/>
              </a:rPr>
              <a:t>Improving beef production efficiency and emissions intensity could indirectly impact land, crops, and water. </a:t>
            </a:r>
          </a:p>
          <a:p>
            <a:pPr marL="228600" lvl="0" indent="-228600" algn="l" rtl="0">
              <a:lnSpc>
                <a:spcPct val="90000"/>
              </a:lnSpc>
              <a:spcBef>
                <a:spcPts val="0"/>
              </a:spcBef>
              <a:spcAft>
                <a:spcPts val="0"/>
              </a:spcAft>
              <a:buClr>
                <a:schemeClr val="dk1"/>
              </a:buClr>
              <a:buSzPts val="2400"/>
              <a:buChar char="•"/>
            </a:pPr>
            <a:endParaRPr sz="1800" dirty="0">
              <a:latin typeface="Calibri"/>
              <a:ea typeface="Calibri"/>
              <a:cs typeface="Calibri"/>
              <a:sym typeface="Calibri"/>
            </a:endParaRPr>
          </a:p>
          <a:p>
            <a:pPr marL="228600" lvl="0" indent="-228600" algn="l" rtl="0">
              <a:lnSpc>
                <a:spcPct val="90000"/>
              </a:lnSpc>
              <a:spcBef>
                <a:spcPts val="1200"/>
              </a:spcBef>
              <a:spcAft>
                <a:spcPts val="0"/>
              </a:spcAft>
              <a:buClr>
                <a:schemeClr val="dk1"/>
              </a:buClr>
              <a:buSzPts val="2400"/>
              <a:buChar char="•"/>
            </a:pPr>
            <a:r>
              <a:rPr lang="en-US" sz="1800" b="1" dirty="0">
                <a:latin typeface="Calibri"/>
                <a:ea typeface="Calibri"/>
                <a:cs typeface="Calibri"/>
                <a:sym typeface="Calibri"/>
              </a:rPr>
              <a:t>Nexus Insight 2: </a:t>
            </a:r>
            <a:r>
              <a:rPr lang="en-US" sz="1800" dirty="0">
                <a:latin typeface="Calibri"/>
                <a:ea typeface="Calibri"/>
                <a:cs typeface="Calibri"/>
                <a:sym typeface="Calibri"/>
              </a:rPr>
              <a:t>Increased emissions from rice yields could offset decreased emissions from enhancing beef production efficiency and emissions intensity.</a:t>
            </a:r>
          </a:p>
          <a:p>
            <a:pPr marL="228600" lvl="0" indent="-228600" algn="l" rtl="0">
              <a:lnSpc>
                <a:spcPct val="90000"/>
              </a:lnSpc>
              <a:spcBef>
                <a:spcPts val="1200"/>
              </a:spcBef>
              <a:spcAft>
                <a:spcPts val="0"/>
              </a:spcAft>
              <a:buClr>
                <a:schemeClr val="dk1"/>
              </a:buClr>
              <a:buSzPts val="2400"/>
              <a:buChar char="•"/>
            </a:pPr>
            <a:endParaRPr lang="en-US" sz="1800" dirty="0">
              <a:latin typeface="Calibri"/>
              <a:ea typeface="Calibri"/>
              <a:cs typeface="Calibri"/>
              <a:sym typeface="Calibri"/>
            </a:endParaRPr>
          </a:p>
          <a:p>
            <a:pPr marL="228600" lvl="0" indent="-228600" algn="l" rtl="0">
              <a:lnSpc>
                <a:spcPct val="90000"/>
              </a:lnSpc>
              <a:spcBef>
                <a:spcPts val="1200"/>
              </a:spcBef>
              <a:spcAft>
                <a:spcPts val="0"/>
              </a:spcAft>
              <a:buClr>
                <a:schemeClr val="dk1"/>
              </a:buClr>
              <a:buSzPts val="2400"/>
              <a:buChar char="•"/>
            </a:pPr>
            <a:r>
              <a:rPr lang="en-US" sz="1800" b="1" dirty="0">
                <a:latin typeface="Calibri"/>
                <a:ea typeface="Calibri"/>
                <a:cs typeface="Calibri"/>
                <a:sym typeface="Calibri"/>
              </a:rPr>
              <a:t>Nexus insight 3: </a:t>
            </a:r>
            <a:r>
              <a:rPr lang="en-US" sz="1800" dirty="0">
                <a:latin typeface="Calibri"/>
                <a:ea typeface="Calibri"/>
                <a:cs typeface="Calibri"/>
                <a:sym typeface="Calibri"/>
              </a:rPr>
              <a:t>Soy irrigation expansion policy is the least disruptive to EWL systems.</a:t>
            </a:r>
          </a:p>
          <a:p>
            <a:pPr marL="228600" lvl="0" indent="-228600" algn="l" rtl="0">
              <a:lnSpc>
                <a:spcPct val="90000"/>
              </a:lnSpc>
              <a:spcBef>
                <a:spcPts val="1200"/>
              </a:spcBef>
              <a:spcAft>
                <a:spcPts val="0"/>
              </a:spcAft>
              <a:buClr>
                <a:schemeClr val="dk1"/>
              </a:buClr>
              <a:buSzPts val="2400"/>
              <a:buChar char="•"/>
            </a:pPr>
            <a:endParaRPr lang="en-US" sz="1800" dirty="0">
              <a:latin typeface="Calibri"/>
              <a:ea typeface="Calibri"/>
              <a:cs typeface="Calibri"/>
              <a:sym typeface="Calibri"/>
            </a:endParaRPr>
          </a:p>
          <a:p>
            <a:pPr marL="228600" lvl="0" indent="-228600" algn="l" rtl="0">
              <a:lnSpc>
                <a:spcPct val="90000"/>
              </a:lnSpc>
              <a:spcBef>
                <a:spcPts val="1200"/>
              </a:spcBef>
              <a:spcAft>
                <a:spcPts val="0"/>
              </a:spcAft>
              <a:buClr>
                <a:schemeClr val="dk1"/>
              </a:buClr>
              <a:buSzPts val="2400"/>
              <a:buChar char="•"/>
            </a:pPr>
            <a:r>
              <a:rPr lang="en-US" sz="1800" b="1" dirty="0">
                <a:latin typeface="Calibri"/>
                <a:ea typeface="Calibri"/>
                <a:cs typeface="Calibri"/>
                <a:sym typeface="Calibri"/>
              </a:rPr>
              <a:t>Nexus insight 4: </a:t>
            </a:r>
            <a:r>
              <a:rPr lang="en-US" sz="1800" dirty="0">
                <a:latin typeface="Calibri"/>
                <a:ea typeface="Calibri"/>
                <a:cs typeface="Calibri"/>
                <a:sym typeface="Calibri"/>
              </a:rPr>
              <a:t>The human dimension of change may exceed climate change with respect to EWL nexus impacts.</a:t>
            </a:r>
            <a:br>
              <a:rPr lang="en-US" sz="1800" dirty="0">
                <a:latin typeface="Calibri"/>
                <a:ea typeface="Calibri"/>
                <a:cs typeface="Calibri"/>
                <a:sym typeface="Calibri"/>
              </a:rPr>
            </a:br>
            <a:endParaRPr sz="1800" dirty="0">
              <a:latin typeface="Calibri"/>
              <a:ea typeface="Calibri"/>
              <a:cs typeface="Calibri"/>
              <a:sym typeface="Calibri"/>
            </a:endParaRPr>
          </a:p>
        </p:txBody>
      </p:sp>
    </p:spTree>
    <p:extLst>
      <p:ext uri="{BB962C8B-B14F-4D97-AF65-F5344CB8AC3E}">
        <p14:creationId xmlns:p14="http://schemas.microsoft.com/office/powerpoint/2010/main" val="1756327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CBEE6-A7FA-D95D-2DE0-4517ADD0F441}"/>
              </a:ext>
            </a:extLst>
          </p:cNvPr>
          <p:cNvSpPr>
            <a:spLocks noGrp="1"/>
          </p:cNvSpPr>
          <p:nvPr>
            <p:ph type="title"/>
          </p:nvPr>
        </p:nvSpPr>
        <p:spPr/>
        <p:txBody>
          <a:bodyPr/>
          <a:lstStyle/>
          <a:p>
            <a:r>
              <a:rPr lang="en-US" dirty="0"/>
              <a:t>Motivation – Limits &amp; Tipping Points</a:t>
            </a:r>
          </a:p>
        </p:txBody>
      </p:sp>
      <p:pic>
        <p:nvPicPr>
          <p:cNvPr id="2050" name="Picture 2">
            <a:extLst>
              <a:ext uri="{FF2B5EF4-FFF2-40B4-BE49-F238E27FC236}">
                <a16:creationId xmlns:a16="http://schemas.microsoft.com/office/drawing/2014/main" id="{1BE32E80-8D12-EE3C-60D8-FA7C2672E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840" y="1564238"/>
            <a:ext cx="4507310" cy="425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7DF43F-FADB-C6E4-8689-D9A7C219FD66}"/>
              </a:ext>
            </a:extLst>
          </p:cNvPr>
          <p:cNvSpPr txBox="1"/>
          <p:nvPr/>
        </p:nvSpPr>
        <p:spPr>
          <a:xfrm>
            <a:off x="800840" y="6027900"/>
            <a:ext cx="4742282" cy="338554"/>
          </a:xfrm>
          <a:prstGeom prst="rect">
            <a:avLst/>
          </a:prstGeom>
          <a:noFill/>
        </p:spPr>
        <p:txBody>
          <a:bodyPr wrap="square">
            <a:spAutoFit/>
          </a:bodyPr>
          <a:lstStyle/>
          <a:p>
            <a:pPr algn="ctr"/>
            <a:r>
              <a:rPr lang="en-US" sz="800" b="0" i="0" dirty="0">
                <a:solidFill>
                  <a:srgbClr val="000000"/>
                </a:solidFill>
                <a:effectLst/>
                <a:latin typeface="+mn-lt"/>
              </a:rPr>
              <a:t>Stockholm Resilience Centre, based on analysis in Persson et al 2022 and Steffen et al 2015 </a:t>
            </a:r>
          </a:p>
          <a:p>
            <a:pPr algn="ctr"/>
            <a:r>
              <a:rPr lang="en-US" sz="800" dirty="0">
                <a:latin typeface="+mn-lt"/>
                <a:hlinkClick r:id="rId3"/>
              </a:rPr>
              <a:t>https://www.stockholmresilience.org/research/planetary-boundaries.html</a:t>
            </a:r>
            <a:r>
              <a:rPr lang="en-US" sz="800" dirty="0">
                <a:latin typeface="+mn-lt"/>
              </a:rPr>
              <a:t> </a:t>
            </a:r>
          </a:p>
        </p:txBody>
      </p:sp>
      <p:sp>
        <p:nvSpPr>
          <p:cNvPr id="7" name="TextBox 6">
            <a:extLst>
              <a:ext uri="{FF2B5EF4-FFF2-40B4-BE49-F238E27FC236}">
                <a16:creationId xmlns:a16="http://schemas.microsoft.com/office/drawing/2014/main" id="{55CAA878-E520-F94A-4CD7-8BA8893C9B9D}"/>
              </a:ext>
            </a:extLst>
          </p:cNvPr>
          <p:cNvSpPr txBox="1"/>
          <p:nvPr/>
        </p:nvSpPr>
        <p:spPr>
          <a:xfrm>
            <a:off x="7049278" y="6027900"/>
            <a:ext cx="4538175" cy="338554"/>
          </a:xfrm>
          <a:prstGeom prst="rect">
            <a:avLst/>
          </a:prstGeom>
          <a:noFill/>
        </p:spPr>
        <p:txBody>
          <a:bodyPr wrap="square">
            <a:spAutoFit/>
          </a:bodyPr>
          <a:lstStyle>
            <a:defPPr marR="0" lvl="0" algn="l" rtl="0">
              <a:lnSpc>
                <a:spcPct val="100000"/>
              </a:lnSpc>
              <a:spcBef>
                <a:spcPts val="0"/>
              </a:spcBef>
              <a:spcAft>
                <a:spcPts val="0"/>
              </a:spcAft>
            </a:defPPr>
            <a:lvl1pPr algn="ctr">
              <a:defRPr sz="800">
                <a:effectLst/>
                <a:latin typeface="+mn-lt"/>
              </a:defRPr>
            </a:lvl1pPr>
          </a:lstStyle>
          <a:p>
            <a:r>
              <a:rPr lang="en-US" dirty="0"/>
              <a:t>Figure 1. Climate tipping elements that could cross this century due to human activities (from </a:t>
            </a:r>
            <a:r>
              <a:rPr lang="en-US" dirty="0" err="1">
                <a:hlinkClick r:id="rId4"/>
              </a:rPr>
              <a:t>Lenton</a:t>
            </a:r>
            <a:r>
              <a:rPr lang="en-US" dirty="0">
                <a:hlinkClick r:id="rId4"/>
              </a:rPr>
              <a:t> et. al., 2019, Nature</a:t>
            </a:r>
            <a:r>
              <a:rPr lang="en-US" dirty="0"/>
              <a:t>)</a:t>
            </a:r>
          </a:p>
        </p:txBody>
      </p:sp>
      <p:pic>
        <p:nvPicPr>
          <p:cNvPr id="2052" name="Picture 4">
            <a:extLst>
              <a:ext uri="{FF2B5EF4-FFF2-40B4-BE49-F238E27FC236}">
                <a16:creationId xmlns:a16="http://schemas.microsoft.com/office/drawing/2014/main" id="{BA09A04B-1E8A-093E-E309-7C9A19448E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7976" y="2036115"/>
            <a:ext cx="5076825" cy="3524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E597897-B569-70FC-DF3C-473B040E6CA9}"/>
              </a:ext>
            </a:extLst>
          </p:cNvPr>
          <p:cNvSpPr txBox="1"/>
          <p:nvPr/>
        </p:nvSpPr>
        <p:spPr>
          <a:xfrm>
            <a:off x="2020078" y="1256461"/>
            <a:ext cx="2024913" cy="307777"/>
          </a:xfrm>
          <a:prstGeom prst="rect">
            <a:avLst/>
          </a:prstGeom>
          <a:noFill/>
        </p:spPr>
        <p:txBody>
          <a:bodyPr wrap="none" rtlCol="0">
            <a:spAutoFit/>
          </a:bodyPr>
          <a:lstStyle/>
          <a:p>
            <a:r>
              <a:rPr lang="en-US" b="1" dirty="0"/>
              <a:t>Planetary Boundaries</a:t>
            </a:r>
          </a:p>
        </p:txBody>
      </p:sp>
      <p:sp>
        <p:nvSpPr>
          <p:cNvPr id="9" name="TextBox 8">
            <a:extLst>
              <a:ext uri="{FF2B5EF4-FFF2-40B4-BE49-F238E27FC236}">
                <a16:creationId xmlns:a16="http://schemas.microsoft.com/office/drawing/2014/main" id="{134C2EF0-537A-D50B-B240-8AC4B64ABBCA}"/>
              </a:ext>
            </a:extLst>
          </p:cNvPr>
          <p:cNvSpPr txBox="1"/>
          <p:nvPr/>
        </p:nvSpPr>
        <p:spPr>
          <a:xfrm>
            <a:off x="8658569" y="1253289"/>
            <a:ext cx="1425390" cy="307777"/>
          </a:xfrm>
          <a:prstGeom prst="rect">
            <a:avLst/>
          </a:prstGeom>
          <a:noFill/>
        </p:spPr>
        <p:txBody>
          <a:bodyPr wrap="none" rtlCol="0">
            <a:spAutoFit/>
          </a:bodyPr>
          <a:lstStyle/>
          <a:p>
            <a:r>
              <a:rPr lang="en-US" b="1" dirty="0"/>
              <a:t>Tipping Points</a:t>
            </a:r>
          </a:p>
        </p:txBody>
      </p:sp>
    </p:spTree>
    <p:extLst>
      <p:ext uri="{BB962C8B-B14F-4D97-AF65-F5344CB8AC3E}">
        <p14:creationId xmlns:p14="http://schemas.microsoft.com/office/powerpoint/2010/main" val="373841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9A24-51BD-1A6B-7633-E49517302605}"/>
              </a:ext>
            </a:extLst>
          </p:cNvPr>
          <p:cNvSpPr>
            <a:spLocks noGrp="1"/>
          </p:cNvSpPr>
          <p:nvPr>
            <p:ph type="title"/>
          </p:nvPr>
        </p:nvSpPr>
        <p:spPr/>
        <p:txBody>
          <a:bodyPr/>
          <a:lstStyle/>
          <a:p>
            <a:r>
              <a:rPr lang="en-US" dirty="0"/>
              <a:t>Motivation – Collapse of Systems</a:t>
            </a:r>
          </a:p>
        </p:txBody>
      </p:sp>
      <p:pic>
        <p:nvPicPr>
          <p:cNvPr id="4098" name="Picture 2" descr="Image">
            <a:extLst>
              <a:ext uri="{FF2B5EF4-FFF2-40B4-BE49-F238E27FC236}">
                <a16:creationId xmlns:a16="http://schemas.microsoft.com/office/drawing/2014/main" id="{B34C831E-D203-6D47-4D19-2BF0FD466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153" y="1582706"/>
            <a:ext cx="4744648" cy="41043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2F3BC9-2AD3-2A9C-E587-73A9D95A8A56}"/>
              </a:ext>
            </a:extLst>
          </p:cNvPr>
          <p:cNvSpPr txBox="1"/>
          <p:nvPr/>
        </p:nvSpPr>
        <p:spPr>
          <a:xfrm>
            <a:off x="6990153" y="5940913"/>
            <a:ext cx="5071965" cy="430887"/>
          </a:xfrm>
          <a:prstGeom prst="rect">
            <a:avLst/>
          </a:prstGeom>
          <a:noFill/>
        </p:spPr>
        <p:txBody>
          <a:bodyPr wrap="square">
            <a:spAutoFit/>
          </a:bodyPr>
          <a:lstStyle/>
          <a:p>
            <a:r>
              <a:rPr lang="en-US" sz="1050" dirty="0">
                <a:hlinkClick r:id="rId3"/>
              </a:rPr>
              <a:t>https://www.washingtonpost.com/business/2019/08/16/scientists-decry-ignorance-rolling-back-species-protections-midst-mass-extinction/</a:t>
            </a:r>
            <a:r>
              <a:rPr lang="en-US" sz="1050" dirty="0"/>
              <a:t> </a:t>
            </a:r>
          </a:p>
        </p:txBody>
      </p:sp>
      <p:pic>
        <p:nvPicPr>
          <p:cNvPr id="4100" name="Picture 4" descr="Graphic on Earth's &quot;mass extinctions&quot; during the last 500 years">
            <a:extLst>
              <a:ext uri="{FF2B5EF4-FFF2-40B4-BE49-F238E27FC236}">
                <a16:creationId xmlns:a16="http://schemas.microsoft.com/office/drawing/2014/main" id="{D104B663-53AF-803D-9714-FE5A7E7D2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40" y="1735055"/>
            <a:ext cx="5967472" cy="3799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E1EAC5-8C56-F77F-BE8A-DD56B5588C74}"/>
              </a:ext>
            </a:extLst>
          </p:cNvPr>
          <p:cNvSpPr txBox="1"/>
          <p:nvPr/>
        </p:nvSpPr>
        <p:spPr>
          <a:xfrm>
            <a:off x="635648" y="5940913"/>
            <a:ext cx="6095222" cy="261610"/>
          </a:xfrm>
          <a:prstGeom prst="rect">
            <a:avLst/>
          </a:prstGeom>
          <a:noFill/>
        </p:spPr>
        <p:txBody>
          <a:bodyPr wrap="square">
            <a:spAutoFit/>
          </a:bodyPr>
          <a:lstStyle/>
          <a:p>
            <a:r>
              <a:rPr lang="en-US" sz="1050" dirty="0">
                <a:hlinkClick r:id="rId5"/>
              </a:rPr>
              <a:t>https://phys.org/news/2019-04-earth-major-mass-extinctions.html</a:t>
            </a:r>
            <a:r>
              <a:rPr lang="en-US" sz="1050" dirty="0"/>
              <a:t> </a:t>
            </a:r>
          </a:p>
        </p:txBody>
      </p:sp>
    </p:spTree>
    <p:extLst>
      <p:ext uri="{BB962C8B-B14F-4D97-AF65-F5344CB8AC3E}">
        <p14:creationId xmlns:p14="http://schemas.microsoft.com/office/powerpoint/2010/main" val="3773987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0" name="Google Shape;400;p4"/>
          <p:cNvGrpSpPr/>
          <p:nvPr/>
        </p:nvGrpSpPr>
        <p:grpSpPr>
          <a:xfrm>
            <a:off x="988909" y="4249666"/>
            <a:ext cx="4141580" cy="2609990"/>
            <a:chOff x="1166953" y="5093684"/>
            <a:chExt cx="4969896" cy="3131988"/>
          </a:xfrm>
        </p:grpSpPr>
        <p:sp>
          <p:nvSpPr>
            <p:cNvPr id="401" name="Google Shape;401;p4"/>
            <p:cNvSpPr txBox="1"/>
            <p:nvPr/>
          </p:nvSpPr>
          <p:spPr>
            <a:xfrm>
              <a:off x="1452855" y="5372706"/>
              <a:ext cx="2782456" cy="66479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1" u="none" strike="noStrike" cap="none">
                  <a:solidFill>
                    <a:srgbClr val="000000"/>
                  </a:solidFill>
                  <a:latin typeface="Arial"/>
                  <a:ea typeface="Arial"/>
                  <a:cs typeface="Arial"/>
                  <a:sym typeface="Arial"/>
                </a:rPr>
                <a:t>Energy and Technology</a:t>
              </a:r>
              <a:endParaRPr/>
            </a:p>
          </p:txBody>
        </p:sp>
        <p:pic>
          <p:nvPicPr>
            <p:cNvPr id="402" name="Google Shape;402;p4"/>
            <p:cNvPicPr preferRelativeResize="0"/>
            <p:nvPr/>
          </p:nvPicPr>
          <p:blipFill rotWithShape="1">
            <a:blip r:embed="rId3">
              <a:alphaModFix/>
            </a:blip>
            <a:srcRect/>
            <a:stretch/>
          </p:blipFill>
          <p:spPr>
            <a:xfrm>
              <a:off x="1166953" y="5722012"/>
              <a:ext cx="3364266" cy="2147992"/>
            </a:xfrm>
            <a:prstGeom prst="rect">
              <a:avLst/>
            </a:prstGeom>
            <a:noFill/>
            <a:ln>
              <a:noFill/>
            </a:ln>
          </p:spPr>
        </p:pic>
        <p:sp>
          <p:nvSpPr>
            <p:cNvPr id="403" name="Google Shape;403;p4"/>
            <p:cNvSpPr txBox="1"/>
            <p:nvPr/>
          </p:nvSpPr>
          <p:spPr>
            <a:xfrm>
              <a:off x="1601887" y="5093684"/>
              <a:ext cx="2593547" cy="307777"/>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sng" strike="noStrike" cap="none">
                  <a:solidFill>
                    <a:srgbClr val="000000"/>
                  </a:solidFill>
                  <a:latin typeface="Arial"/>
                  <a:ea typeface="Arial"/>
                  <a:cs typeface="Arial"/>
                  <a:sym typeface="Arial"/>
                </a:rPr>
                <a:t>1990s</a:t>
              </a:r>
              <a:endParaRPr/>
            </a:p>
          </p:txBody>
        </p:sp>
        <p:sp>
          <p:nvSpPr>
            <p:cNvPr id="404" name="Google Shape;404;p4"/>
            <p:cNvSpPr txBox="1"/>
            <p:nvPr/>
          </p:nvSpPr>
          <p:spPr>
            <a:xfrm>
              <a:off x="1281973" y="7868727"/>
              <a:ext cx="3215264" cy="35694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1B8CA"/>
                </a:buClr>
                <a:buSzPts val="1333"/>
                <a:buFont typeface="Arial"/>
                <a:buNone/>
              </a:pPr>
              <a:r>
                <a:rPr lang="en-US" sz="1333" b="1" i="0" u="none" strike="noStrike" cap="none">
                  <a:solidFill>
                    <a:srgbClr val="31B8CA"/>
                  </a:solidFill>
                  <a:latin typeface="Arial"/>
                  <a:ea typeface="Arial"/>
                  <a:cs typeface="Arial"/>
                  <a:sym typeface="Arial"/>
                </a:rPr>
                <a:t>ENERGY-ECONOMY-CLIMATE</a:t>
              </a:r>
              <a:endParaRPr/>
            </a:p>
          </p:txBody>
        </p:sp>
        <p:sp>
          <p:nvSpPr>
            <p:cNvPr id="405" name="Google Shape;405;p4"/>
            <p:cNvSpPr txBox="1"/>
            <p:nvPr/>
          </p:nvSpPr>
          <p:spPr>
            <a:xfrm>
              <a:off x="4466126" y="7285926"/>
              <a:ext cx="1670723" cy="4495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17"/>
                <a:buFont typeface="Arial"/>
                <a:buNone/>
              </a:pPr>
              <a:r>
                <a:rPr lang="en-US" sz="917" b="0" i="0" u="none" strike="noStrike" cap="none">
                  <a:solidFill>
                    <a:srgbClr val="000000"/>
                  </a:solidFill>
                  <a:latin typeface="Arial"/>
                  <a:ea typeface="Arial"/>
                  <a:cs typeface="Arial"/>
                  <a:sym typeface="Arial"/>
                </a:rPr>
                <a:t>Edmonds et al. (1995).</a:t>
              </a:r>
              <a:endParaRPr/>
            </a:p>
            <a:p>
              <a:pPr marL="0" marR="0" lvl="0" indent="0" algn="l" rtl="0">
                <a:lnSpc>
                  <a:spcPct val="100000"/>
                </a:lnSpc>
                <a:spcBef>
                  <a:spcPts val="0"/>
                </a:spcBef>
                <a:spcAft>
                  <a:spcPts val="0"/>
                </a:spcAft>
                <a:buClr>
                  <a:srgbClr val="000000"/>
                </a:buClr>
                <a:buSzPts val="917"/>
                <a:buFont typeface="Arial"/>
                <a:buNone/>
              </a:pPr>
              <a:r>
                <a:rPr lang="en-US" sz="917" b="0" i="0" u="none" strike="noStrike" cap="none">
                  <a:solidFill>
                    <a:srgbClr val="000000"/>
                  </a:solidFill>
                  <a:latin typeface="Arial"/>
                  <a:ea typeface="Arial"/>
                  <a:cs typeface="Arial"/>
                  <a:sym typeface="Arial"/>
                </a:rPr>
                <a:t>Energy Policy.</a:t>
              </a:r>
              <a:endParaRPr/>
            </a:p>
          </p:txBody>
        </p:sp>
      </p:grpSp>
      <p:grpSp>
        <p:nvGrpSpPr>
          <p:cNvPr id="406" name="Google Shape;406;p4"/>
          <p:cNvGrpSpPr/>
          <p:nvPr/>
        </p:nvGrpSpPr>
        <p:grpSpPr>
          <a:xfrm>
            <a:off x="9551669" y="1651178"/>
            <a:ext cx="2610851" cy="2729927"/>
            <a:chOff x="11467636" y="1978898"/>
            <a:chExt cx="3133021" cy="3275912"/>
          </a:xfrm>
        </p:grpSpPr>
        <p:pic>
          <p:nvPicPr>
            <p:cNvPr id="407" name="Google Shape;407;p4" descr="https://ars.els-cdn.com/content/image/1-s2.0-S2211467X1930104X-gr1_lrg.jpg"/>
            <p:cNvPicPr preferRelativeResize="0"/>
            <p:nvPr/>
          </p:nvPicPr>
          <p:blipFill rotWithShape="1">
            <a:blip r:embed="rId4">
              <a:alphaModFix/>
            </a:blip>
            <a:srcRect/>
            <a:stretch/>
          </p:blipFill>
          <p:spPr>
            <a:xfrm>
              <a:off x="11467636" y="2586122"/>
              <a:ext cx="2458260" cy="2476028"/>
            </a:xfrm>
            <a:prstGeom prst="rect">
              <a:avLst/>
            </a:prstGeom>
            <a:noFill/>
            <a:ln>
              <a:noFill/>
            </a:ln>
          </p:spPr>
        </p:pic>
        <p:sp>
          <p:nvSpPr>
            <p:cNvPr id="408" name="Google Shape;408;p4"/>
            <p:cNvSpPr txBox="1"/>
            <p:nvPr/>
          </p:nvSpPr>
          <p:spPr>
            <a:xfrm>
              <a:off x="11478034" y="2236017"/>
              <a:ext cx="2554542" cy="38779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1" u="none" strike="noStrike" cap="none">
                  <a:solidFill>
                    <a:srgbClr val="000000"/>
                  </a:solidFill>
                  <a:latin typeface="Arial"/>
                  <a:ea typeface="Arial"/>
                  <a:cs typeface="Arial"/>
                  <a:sym typeface="Arial"/>
                </a:rPr>
                <a:t>Integrating impacts</a:t>
              </a:r>
              <a:endParaRPr/>
            </a:p>
          </p:txBody>
        </p:sp>
        <p:sp>
          <p:nvSpPr>
            <p:cNvPr id="409" name="Google Shape;409;p4"/>
            <p:cNvSpPr txBox="1"/>
            <p:nvPr/>
          </p:nvSpPr>
          <p:spPr>
            <a:xfrm>
              <a:off x="11916779" y="1978898"/>
              <a:ext cx="1677052" cy="307777"/>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sng" strike="noStrike" cap="none">
                  <a:solidFill>
                    <a:srgbClr val="000000"/>
                  </a:solidFill>
                  <a:latin typeface="Arial"/>
                  <a:ea typeface="Arial"/>
                  <a:cs typeface="Arial"/>
                  <a:sym typeface="Arial"/>
                </a:rPr>
                <a:t>2015–Present</a:t>
              </a:r>
              <a:endParaRPr/>
            </a:p>
          </p:txBody>
        </p:sp>
        <p:sp>
          <p:nvSpPr>
            <p:cNvPr id="410" name="Google Shape;410;p4"/>
            <p:cNvSpPr txBox="1"/>
            <p:nvPr/>
          </p:nvSpPr>
          <p:spPr>
            <a:xfrm>
              <a:off x="13224467" y="4805302"/>
              <a:ext cx="1376190" cy="4495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17"/>
                <a:buFont typeface="Arial"/>
                <a:buNone/>
              </a:pPr>
              <a:r>
                <a:rPr lang="en-US" sz="917" b="0" i="0" u="none" strike="noStrike" cap="none">
                  <a:solidFill>
                    <a:srgbClr val="000000"/>
                  </a:solidFill>
                  <a:latin typeface="Arial"/>
                  <a:ea typeface="Arial"/>
                  <a:cs typeface="Arial"/>
                  <a:sym typeface="Arial"/>
                </a:rPr>
                <a:t>Wise et al. (2019). ESR.</a:t>
              </a:r>
              <a:endParaRPr/>
            </a:p>
          </p:txBody>
        </p:sp>
      </p:grpSp>
      <p:grpSp>
        <p:nvGrpSpPr>
          <p:cNvPr id="411" name="Google Shape;411;p4"/>
          <p:cNvGrpSpPr/>
          <p:nvPr/>
        </p:nvGrpSpPr>
        <p:grpSpPr>
          <a:xfrm>
            <a:off x="7958328" y="4295068"/>
            <a:ext cx="4298764" cy="2544119"/>
            <a:chOff x="9548820" y="5179920"/>
            <a:chExt cx="5158517" cy="3052943"/>
          </a:xfrm>
        </p:grpSpPr>
        <p:sp>
          <p:nvSpPr>
            <p:cNvPr id="412" name="Google Shape;412;p4"/>
            <p:cNvSpPr txBox="1"/>
            <p:nvPr/>
          </p:nvSpPr>
          <p:spPr>
            <a:xfrm>
              <a:off x="10280072" y="5406683"/>
              <a:ext cx="2554542" cy="38779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1" u="none" strike="noStrike" cap="none">
                  <a:solidFill>
                    <a:srgbClr val="000000"/>
                  </a:solidFill>
                  <a:latin typeface="Arial"/>
                  <a:ea typeface="Arial"/>
                  <a:cs typeface="Arial"/>
                  <a:sym typeface="Arial"/>
                </a:rPr>
                <a:t>Water system</a:t>
              </a:r>
              <a:endParaRPr/>
            </a:p>
          </p:txBody>
        </p:sp>
        <p:sp>
          <p:nvSpPr>
            <p:cNvPr id="413" name="Google Shape;413;p4"/>
            <p:cNvSpPr txBox="1"/>
            <p:nvPr/>
          </p:nvSpPr>
          <p:spPr>
            <a:xfrm>
              <a:off x="10718817" y="5179920"/>
              <a:ext cx="1677052" cy="307777"/>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sng" strike="noStrike" cap="none">
                  <a:solidFill>
                    <a:srgbClr val="000000"/>
                  </a:solidFill>
                  <a:latin typeface="Arial"/>
                  <a:ea typeface="Arial"/>
                  <a:cs typeface="Arial"/>
                  <a:sym typeface="Arial"/>
                </a:rPr>
                <a:t>2010s</a:t>
              </a:r>
              <a:endParaRPr/>
            </a:p>
          </p:txBody>
        </p:sp>
        <p:sp>
          <p:nvSpPr>
            <p:cNvPr id="414" name="Google Shape;414;p4"/>
            <p:cNvSpPr txBox="1"/>
            <p:nvPr/>
          </p:nvSpPr>
          <p:spPr>
            <a:xfrm>
              <a:off x="9548820" y="7875918"/>
              <a:ext cx="4618006" cy="35694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1B8CA"/>
                </a:buClr>
                <a:buSzPts val="1333"/>
                <a:buFont typeface="Arial"/>
                <a:buNone/>
              </a:pPr>
              <a:r>
                <a:rPr lang="en-US" sz="1333" b="1" i="0" u="none" strike="noStrike" cap="none">
                  <a:solidFill>
                    <a:srgbClr val="31B8CA"/>
                  </a:solidFill>
                  <a:latin typeface="Arial"/>
                  <a:ea typeface="Arial"/>
                  <a:cs typeface="Arial"/>
                  <a:sym typeface="Arial"/>
                </a:rPr>
                <a:t>ENERGY-ECONOMY-LAND-WATER-CLIMATE</a:t>
              </a:r>
              <a:endParaRPr/>
            </a:p>
          </p:txBody>
        </p:sp>
        <p:pic>
          <p:nvPicPr>
            <p:cNvPr id="415" name="Google Shape;415;p4"/>
            <p:cNvPicPr preferRelativeResize="0"/>
            <p:nvPr/>
          </p:nvPicPr>
          <p:blipFill rotWithShape="1">
            <a:blip r:embed="rId5">
              <a:alphaModFix/>
            </a:blip>
            <a:srcRect/>
            <a:stretch/>
          </p:blipFill>
          <p:spPr>
            <a:xfrm>
              <a:off x="9842547" y="5782411"/>
              <a:ext cx="3692840" cy="1911270"/>
            </a:xfrm>
            <a:prstGeom prst="rect">
              <a:avLst/>
            </a:prstGeom>
            <a:noFill/>
            <a:ln>
              <a:noFill/>
            </a:ln>
          </p:spPr>
        </p:pic>
        <p:sp>
          <p:nvSpPr>
            <p:cNvPr id="416" name="Google Shape;416;p4"/>
            <p:cNvSpPr txBox="1"/>
            <p:nvPr/>
          </p:nvSpPr>
          <p:spPr>
            <a:xfrm>
              <a:off x="10866120" y="7633415"/>
              <a:ext cx="2285816" cy="2801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17"/>
                <a:buFont typeface="Arial"/>
                <a:buNone/>
              </a:pPr>
              <a:r>
                <a:rPr lang="en-US" sz="917" b="0" i="0" u="none" strike="noStrike" cap="none">
                  <a:solidFill>
                    <a:srgbClr val="000000"/>
                  </a:solidFill>
                  <a:latin typeface="Arial"/>
                  <a:ea typeface="Arial"/>
                  <a:cs typeface="Arial"/>
                  <a:sym typeface="Arial"/>
                </a:rPr>
                <a:t>Hejazi et al. (2014). HESS.</a:t>
              </a:r>
              <a:endParaRPr/>
            </a:p>
          </p:txBody>
        </p:sp>
        <p:pic>
          <p:nvPicPr>
            <p:cNvPr id="417" name="Google Shape;417;p4"/>
            <p:cNvPicPr preferRelativeResize="0"/>
            <p:nvPr/>
          </p:nvPicPr>
          <p:blipFill rotWithShape="1">
            <a:blip r:embed="rId6">
              <a:alphaModFix/>
            </a:blip>
            <a:srcRect/>
            <a:stretch/>
          </p:blipFill>
          <p:spPr>
            <a:xfrm>
              <a:off x="13544663" y="5776015"/>
              <a:ext cx="438780" cy="1943671"/>
            </a:xfrm>
            <a:prstGeom prst="rect">
              <a:avLst/>
            </a:prstGeom>
            <a:noFill/>
            <a:ln>
              <a:noFill/>
            </a:ln>
          </p:spPr>
        </p:pic>
        <p:sp>
          <p:nvSpPr>
            <p:cNvPr id="418" name="Google Shape;418;p4"/>
            <p:cNvSpPr/>
            <p:nvPr/>
          </p:nvSpPr>
          <p:spPr>
            <a:xfrm>
              <a:off x="13952956" y="5774018"/>
              <a:ext cx="754381" cy="6188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17"/>
                <a:buFont typeface="Arial"/>
                <a:buNone/>
              </a:pPr>
              <a:r>
                <a:rPr lang="en-US" sz="917" b="0" i="0" u="none" strike="noStrike" cap="none">
                  <a:solidFill>
                    <a:srgbClr val="000000"/>
                  </a:solidFill>
                  <a:latin typeface="Arial"/>
                  <a:ea typeface="Arial"/>
                  <a:cs typeface="Arial"/>
                  <a:sym typeface="Arial"/>
                </a:rPr>
                <a:t>Water Scarcity Index</a:t>
              </a:r>
              <a:endParaRPr/>
            </a:p>
          </p:txBody>
        </p:sp>
      </p:grpSp>
      <p:grpSp>
        <p:nvGrpSpPr>
          <p:cNvPr id="419" name="Google Shape;419;p4"/>
          <p:cNvGrpSpPr/>
          <p:nvPr/>
        </p:nvGrpSpPr>
        <p:grpSpPr>
          <a:xfrm>
            <a:off x="4377838" y="4393746"/>
            <a:ext cx="4015053" cy="2460809"/>
            <a:chOff x="5242609" y="5272495"/>
            <a:chExt cx="4818063" cy="2952970"/>
          </a:xfrm>
        </p:grpSpPr>
        <p:sp>
          <p:nvSpPr>
            <p:cNvPr id="420" name="Google Shape;420;p4"/>
            <p:cNvSpPr txBox="1"/>
            <p:nvPr/>
          </p:nvSpPr>
          <p:spPr>
            <a:xfrm>
              <a:off x="5242609" y="7868520"/>
              <a:ext cx="3924396" cy="35694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1B8CA"/>
                </a:buClr>
                <a:buSzPts val="1333"/>
                <a:buFont typeface="Arial"/>
                <a:buNone/>
              </a:pPr>
              <a:r>
                <a:rPr lang="en-US" sz="1333" b="1" i="0" u="none" strike="noStrike" cap="none">
                  <a:solidFill>
                    <a:srgbClr val="31B8CA"/>
                  </a:solidFill>
                  <a:latin typeface="Arial"/>
                  <a:ea typeface="Arial"/>
                  <a:cs typeface="Arial"/>
                  <a:sym typeface="Arial"/>
                </a:rPr>
                <a:t>ENERGY-ECONOMY-LAND-CLIMATE</a:t>
              </a:r>
              <a:endParaRPr/>
            </a:p>
          </p:txBody>
        </p:sp>
        <p:sp>
          <p:nvSpPr>
            <p:cNvPr id="421" name="Google Shape;421;p4"/>
            <p:cNvSpPr txBox="1"/>
            <p:nvPr/>
          </p:nvSpPr>
          <p:spPr>
            <a:xfrm>
              <a:off x="5928662" y="5508685"/>
              <a:ext cx="2554542" cy="38779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i="1" u="none" strike="noStrike" cap="none">
                  <a:solidFill>
                    <a:srgbClr val="000000"/>
                  </a:solidFill>
                  <a:latin typeface="Arial"/>
                  <a:ea typeface="Arial"/>
                  <a:cs typeface="Arial"/>
                  <a:sym typeface="Arial"/>
                </a:rPr>
                <a:t>Land use system</a:t>
              </a:r>
              <a:endParaRPr/>
            </a:p>
          </p:txBody>
        </p:sp>
        <p:sp>
          <p:nvSpPr>
            <p:cNvPr id="422" name="Google Shape;422;p4"/>
            <p:cNvSpPr txBox="1"/>
            <p:nvPr/>
          </p:nvSpPr>
          <p:spPr>
            <a:xfrm>
              <a:off x="6407664" y="5272495"/>
              <a:ext cx="1677052" cy="307777"/>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sng" strike="noStrike" cap="none">
                  <a:solidFill>
                    <a:srgbClr val="000000"/>
                  </a:solidFill>
                  <a:latin typeface="Arial"/>
                  <a:ea typeface="Arial"/>
                  <a:cs typeface="Arial"/>
                  <a:sym typeface="Arial"/>
                </a:rPr>
                <a:t>2000s</a:t>
              </a:r>
              <a:endParaRPr/>
            </a:p>
          </p:txBody>
        </p:sp>
        <p:pic>
          <p:nvPicPr>
            <p:cNvPr id="423" name="Google Shape;423;p4"/>
            <p:cNvPicPr preferRelativeResize="0"/>
            <p:nvPr/>
          </p:nvPicPr>
          <p:blipFill rotWithShape="1">
            <a:blip r:embed="rId7">
              <a:alphaModFix/>
            </a:blip>
            <a:srcRect/>
            <a:stretch/>
          </p:blipFill>
          <p:spPr>
            <a:xfrm>
              <a:off x="6024282" y="5877321"/>
              <a:ext cx="2964057" cy="1943670"/>
            </a:xfrm>
            <a:prstGeom prst="rect">
              <a:avLst/>
            </a:prstGeom>
            <a:noFill/>
            <a:ln>
              <a:noFill/>
            </a:ln>
          </p:spPr>
        </p:pic>
        <p:sp>
          <p:nvSpPr>
            <p:cNvPr id="424" name="Google Shape;424;p4"/>
            <p:cNvSpPr txBox="1"/>
            <p:nvPr/>
          </p:nvSpPr>
          <p:spPr>
            <a:xfrm>
              <a:off x="8258222" y="7539960"/>
              <a:ext cx="1802450" cy="4495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17"/>
                <a:buFont typeface="Arial"/>
                <a:buNone/>
              </a:pPr>
              <a:r>
                <a:rPr lang="en-US" sz="917" b="0" i="0" u="none" strike="noStrike" cap="none">
                  <a:solidFill>
                    <a:srgbClr val="000000"/>
                  </a:solidFill>
                  <a:latin typeface="Arial"/>
                  <a:ea typeface="Arial"/>
                  <a:cs typeface="Arial"/>
                  <a:sym typeface="Arial"/>
                </a:rPr>
                <a:t>Wise et al. (2009).</a:t>
              </a:r>
              <a:endParaRPr/>
            </a:p>
            <a:p>
              <a:pPr marL="0" marR="0" lvl="0" indent="0" algn="l" rtl="0">
                <a:lnSpc>
                  <a:spcPct val="100000"/>
                </a:lnSpc>
                <a:spcBef>
                  <a:spcPts val="0"/>
                </a:spcBef>
                <a:spcAft>
                  <a:spcPts val="0"/>
                </a:spcAft>
                <a:buClr>
                  <a:srgbClr val="000000"/>
                </a:buClr>
                <a:buSzPts val="917"/>
                <a:buFont typeface="Arial"/>
                <a:buNone/>
              </a:pPr>
              <a:r>
                <a:rPr lang="en-US" sz="917" b="0" i="0" u="none" strike="noStrike" cap="none">
                  <a:solidFill>
                    <a:srgbClr val="000000"/>
                  </a:solidFill>
                  <a:latin typeface="Arial"/>
                  <a:ea typeface="Arial"/>
                  <a:cs typeface="Arial"/>
                  <a:sym typeface="Arial"/>
                </a:rPr>
                <a:t>Science.</a:t>
              </a:r>
              <a:endParaRPr/>
            </a:p>
          </p:txBody>
        </p:sp>
      </p:grpSp>
      <p:grpSp>
        <p:nvGrpSpPr>
          <p:cNvPr id="425" name="Google Shape;425;p4"/>
          <p:cNvGrpSpPr/>
          <p:nvPr/>
        </p:nvGrpSpPr>
        <p:grpSpPr>
          <a:xfrm>
            <a:off x="729445" y="1294291"/>
            <a:ext cx="2692084" cy="2847218"/>
            <a:chOff x="1162412" y="1611100"/>
            <a:chExt cx="3230501" cy="3416662"/>
          </a:xfrm>
        </p:grpSpPr>
        <p:pic>
          <p:nvPicPr>
            <p:cNvPr id="426" name="Google Shape;426;p4"/>
            <p:cNvPicPr preferRelativeResize="0"/>
            <p:nvPr/>
          </p:nvPicPr>
          <p:blipFill rotWithShape="1">
            <a:blip r:embed="rId8">
              <a:alphaModFix/>
            </a:blip>
            <a:srcRect/>
            <a:stretch/>
          </p:blipFill>
          <p:spPr>
            <a:xfrm>
              <a:off x="1166953" y="2305529"/>
              <a:ext cx="3156498" cy="2232814"/>
            </a:xfrm>
            <a:prstGeom prst="rect">
              <a:avLst/>
            </a:prstGeom>
            <a:noFill/>
            <a:ln>
              <a:noFill/>
            </a:ln>
          </p:spPr>
        </p:pic>
        <p:sp>
          <p:nvSpPr>
            <p:cNvPr id="427" name="Google Shape;427;p4"/>
            <p:cNvSpPr txBox="1"/>
            <p:nvPr/>
          </p:nvSpPr>
          <p:spPr>
            <a:xfrm>
              <a:off x="1162412" y="4578254"/>
              <a:ext cx="3230501" cy="4495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17"/>
                <a:buFont typeface="Arial"/>
                <a:buNone/>
              </a:pPr>
              <a:r>
                <a:rPr lang="en-US" sz="917" b="0" i="0" u="none" strike="noStrike" cap="none">
                  <a:solidFill>
                    <a:srgbClr val="000000"/>
                  </a:solidFill>
                  <a:latin typeface="Arial"/>
                  <a:ea typeface="Arial"/>
                  <a:cs typeface="Arial"/>
                  <a:sym typeface="Arial"/>
                </a:rPr>
                <a:t>Edmonds and Reilly (1983). </a:t>
              </a:r>
              <a:r>
                <a:rPr lang="en-US" sz="917" b="0" i="1" u="none" strike="noStrike" cap="none">
                  <a:solidFill>
                    <a:srgbClr val="000000"/>
                  </a:solidFill>
                  <a:latin typeface="Arial"/>
                  <a:ea typeface="Arial"/>
                  <a:cs typeface="Arial"/>
                  <a:sym typeface="Arial"/>
                </a:rPr>
                <a:t>The Energy Journal.</a:t>
              </a:r>
              <a:endParaRPr sz="917" b="0" i="0" u="none" strike="noStrike" cap="none">
                <a:solidFill>
                  <a:srgbClr val="000000"/>
                </a:solidFill>
                <a:latin typeface="Arial"/>
                <a:ea typeface="Arial"/>
                <a:cs typeface="Arial"/>
                <a:sym typeface="Arial"/>
              </a:endParaRPr>
            </a:p>
          </p:txBody>
        </p:sp>
        <p:sp>
          <p:nvSpPr>
            <p:cNvPr id="428" name="Google Shape;428;p4"/>
            <p:cNvSpPr txBox="1"/>
            <p:nvPr/>
          </p:nvSpPr>
          <p:spPr>
            <a:xfrm>
              <a:off x="2123877" y="1611100"/>
              <a:ext cx="1243161" cy="323579"/>
            </a:xfrm>
            <a:prstGeom prst="rect">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sng" strike="noStrike" cap="none">
                  <a:solidFill>
                    <a:srgbClr val="000000"/>
                  </a:solidFill>
                  <a:latin typeface="Arial"/>
                  <a:ea typeface="Arial"/>
                  <a:cs typeface="Arial"/>
                  <a:sym typeface="Arial"/>
                </a:rPr>
                <a:t>1980s</a:t>
              </a:r>
              <a:endParaRPr/>
            </a:p>
          </p:txBody>
        </p:sp>
        <p:sp>
          <p:nvSpPr>
            <p:cNvPr id="429" name="Google Shape;429;p4"/>
            <p:cNvSpPr txBox="1"/>
            <p:nvPr/>
          </p:nvSpPr>
          <p:spPr>
            <a:xfrm>
              <a:off x="1325829" y="1891556"/>
              <a:ext cx="2909977" cy="849463"/>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5533"/>
                </a:lnSpc>
                <a:spcBef>
                  <a:spcPts val="0"/>
                </a:spcBef>
                <a:spcAft>
                  <a:spcPts val="0"/>
                </a:spcAft>
                <a:buClr>
                  <a:srgbClr val="000000"/>
                </a:buClr>
                <a:buSzPts val="1500"/>
                <a:buFont typeface="Arial"/>
                <a:buNone/>
              </a:pPr>
              <a:r>
                <a:rPr lang="en-US" sz="1500" b="1" i="1" u="none" strike="noStrike" cap="none">
                  <a:solidFill>
                    <a:srgbClr val="000000"/>
                  </a:solidFill>
                  <a:latin typeface="Arial"/>
                  <a:ea typeface="Arial"/>
                  <a:cs typeface="Arial"/>
                  <a:sym typeface="Arial"/>
                </a:rPr>
                <a:t>Projections of emissions and concentrations</a:t>
              </a:r>
              <a:endParaRPr/>
            </a:p>
          </p:txBody>
        </p:sp>
      </p:grpSp>
      <p:sp>
        <p:nvSpPr>
          <p:cNvPr id="430" name="Google Shape;430;p4"/>
          <p:cNvSpPr txBox="1">
            <a:spLocks noGrp="1"/>
          </p:cNvSpPr>
          <p:nvPr>
            <p:ph type="body" idx="1"/>
          </p:nvPr>
        </p:nvSpPr>
        <p:spPr>
          <a:xfrm>
            <a:off x="4509604" y="1514619"/>
            <a:ext cx="3743313" cy="2084258"/>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ct val="98585"/>
              <a:buNone/>
            </a:pPr>
            <a:r>
              <a:rPr lang="en-US"/>
              <a:t>Understanding the </a:t>
            </a:r>
            <a:r>
              <a:rPr lang="en-US">
                <a:solidFill>
                  <a:srgbClr val="C00000"/>
                </a:solidFill>
              </a:rPr>
              <a:t>complex interactions </a:t>
            </a:r>
            <a:r>
              <a:rPr lang="en-US"/>
              <a:t>among energy, water, land, climate, socioeconomics, and other important human and natural systems at </a:t>
            </a:r>
            <a:r>
              <a:rPr lang="en-US">
                <a:solidFill>
                  <a:srgbClr val="C00000"/>
                </a:solidFill>
              </a:rPr>
              <a:t>regional to global </a:t>
            </a:r>
            <a:r>
              <a:rPr lang="en-US"/>
              <a:t>scales</a:t>
            </a:r>
            <a:endParaRPr/>
          </a:p>
        </p:txBody>
      </p:sp>
      <p:sp>
        <p:nvSpPr>
          <p:cNvPr id="431" name="Google Shape;431;p4"/>
          <p:cNvSpPr/>
          <p:nvPr/>
        </p:nvSpPr>
        <p:spPr>
          <a:xfrm rot="10800000" flipH="1">
            <a:off x="3776016" y="1374007"/>
            <a:ext cx="5303939" cy="2971003"/>
          </a:xfrm>
          <a:prstGeom prst="uturnArrow">
            <a:avLst>
              <a:gd name="adj1" fmla="val 8314"/>
              <a:gd name="adj2" fmla="val 8995"/>
              <a:gd name="adj3" fmla="val 17849"/>
              <a:gd name="adj4" fmla="val 43750"/>
              <a:gd name="adj5" fmla="val 96615"/>
            </a:avLst>
          </a:prstGeom>
          <a:solidFill>
            <a:srgbClr val="31B8CA"/>
          </a:solidFill>
          <a:ln w="12700" cap="flat" cmpd="sng">
            <a:solidFill>
              <a:srgbClr val="CC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32" name="Google Shape;432;p4"/>
          <p:cNvSpPr/>
          <p:nvPr/>
        </p:nvSpPr>
        <p:spPr>
          <a:xfrm>
            <a:off x="3680804" y="1496265"/>
            <a:ext cx="450092" cy="455703"/>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433" name="Google Shape;433;p4"/>
          <p:cNvSpPr/>
          <p:nvPr/>
        </p:nvSpPr>
        <p:spPr>
          <a:xfrm>
            <a:off x="4057032" y="3680879"/>
            <a:ext cx="450092" cy="455703"/>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434" name="Google Shape;434;p4"/>
          <p:cNvSpPr/>
          <p:nvPr/>
        </p:nvSpPr>
        <p:spPr>
          <a:xfrm>
            <a:off x="8112728" y="3766919"/>
            <a:ext cx="450092" cy="455703"/>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435" name="Google Shape;435;p4"/>
          <p:cNvSpPr/>
          <p:nvPr/>
        </p:nvSpPr>
        <p:spPr>
          <a:xfrm>
            <a:off x="8591344" y="2253855"/>
            <a:ext cx="450092" cy="455703"/>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436" name="Google Shape;436;p4"/>
          <p:cNvSpPr/>
          <p:nvPr/>
        </p:nvSpPr>
        <p:spPr>
          <a:xfrm>
            <a:off x="5981183" y="3969587"/>
            <a:ext cx="450092" cy="455703"/>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500"/>
              <a:buFont typeface="Arial"/>
              <a:buNone/>
            </a:pPr>
            <a:endParaRPr sz="1500" b="0" i="0" u="none" strike="noStrike" cap="none">
              <a:solidFill>
                <a:srgbClr val="FFFFFF"/>
              </a:solidFill>
              <a:latin typeface="Arial"/>
              <a:ea typeface="Arial"/>
              <a:cs typeface="Arial"/>
              <a:sym typeface="Arial"/>
            </a:endParaRPr>
          </a:p>
        </p:txBody>
      </p:sp>
      <p:sp>
        <p:nvSpPr>
          <p:cNvPr id="437" name="Google Shape;437;p4"/>
          <p:cNvSpPr txBox="1">
            <a:spLocks noGrp="1"/>
          </p:cNvSpPr>
          <p:nvPr>
            <p:ph type="title"/>
          </p:nvPr>
        </p:nvSpPr>
        <p:spPr>
          <a:xfrm>
            <a:off x="543854" y="-10090"/>
            <a:ext cx="8389471" cy="917222"/>
          </a:xfrm>
          <a:prstGeom prst="rect">
            <a:avLst/>
          </a:prstGeom>
          <a:noFill/>
          <a:ln>
            <a:noFill/>
          </a:ln>
        </p:spPr>
        <p:txBody>
          <a:bodyPr spcFirstLastPara="1" wrap="square" lIns="0" tIns="45700" rIns="91425" bIns="45700" anchor="b" anchorCtr="0">
            <a:normAutofit/>
          </a:bodyPr>
          <a:lstStyle/>
          <a:p>
            <a:pPr marL="0" lvl="0" indent="0" algn="l" rtl="0">
              <a:lnSpc>
                <a:spcPct val="100000"/>
              </a:lnSpc>
              <a:spcBef>
                <a:spcPts val="0"/>
              </a:spcBef>
              <a:spcAft>
                <a:spcPts val="0"/>
              </a:spcAft>
              <a:buClr>
                <a:schemeClr val="dk1"/>
              </a:buClr>
              <a:buSzPts val="3200"/>
              <a:buFont typeface="Tahoma"/>
              <a:buNone/>
            </a:pPr>
            <a:r>
              <a:rPr lang="en-US" sz="3200" dirty="0">
                <a:solidFill>
                  <a:schemeClr val="dk1"/>
                </a:solidFill>
                <a:latin typeface="Tahoma"/>
                <a:ea typeface="Tahoma"/>
                <a:cs typeface="Tahoma"/>
                <a:sym typeface="Tahoma"/>
              </a:rPr>
              <a:t>The Evolution of GCAM Research</a:t>
            </a:r>
            <a:endParaRPr dirty="0"/>
          </a:p>
        </p:txBody>
      </p:sp>
      <p:sp>
        <p:nvSpPr>
          <p:cNvPr id="438" name="Google Shape;438;p4"/>
          <p:cNvSpPr txBox="1">
            <a:spLocks noGrp="1"/>
          </p:cNvSpPr>
          <p:nvPr>
            <p:ph type="sldNum" idx="12"/>
          </p:nvPr>
        </p:nvSpPr>
        <p:spPr>
          <a:xfrm>
            <a:off x="11661914" y="6477000"/>
            <a:ext cx="377686" cy="381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B3B3B3"/>
              </a:buClr>
              <a:buSzPts val="1000"/>
              <a:buFont typeface="Arial"/>
              <a:buNone/>
            </a:pPr>
            <a:fld id="{00000000-1234-1234-1234-123412341234}" type="slidenum">
              <a:rPr lang="en-US" sz="1000" b="0" i="0" u="none" strike="noStrike" cap="none">
                <a:solidFill>
                  <a:srgbClr val="B3B3B3"/>
                </a:solidFill>
                <a:latin typeface="Arial"/>
                <a:ea typeface="Arial"/>
                <a:cs typeface="Arial"/>
                <a:sym typeface="Arial"/>
              </a:rPr>
              <a:t>6</a:t>
            </a:fld>
            <a:endParaRPr sz="1000" b="0" i="0" u="none" strike="noStrike" cap="none">
              <a:solidFill>
                <a:srgbClr val="B3B3B3"/>
              </a:solidFill>
              <a:latin typeface="Arial"/>
              <a:ea typeface="Arial"/>
              <a:cs typeface="Arial"/>
              <a:sym typeface="Arial"/>
            </a:endParaRPr>
          </a:p>
        </p:txBody>
      </p:sp>
    </p:spTree>
    <p:extLst>
      <p:ext uri="{BB962C8B-B14F-4D97-AF65-F5344CB8AC3E}">
        <p14:creationId xmlns:p14="http://schemas.microsoft.com/office/powerpoint/2010/main" val="73477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7297-BD1E-17DA-269F-5A6D8B30C5CB}"/>
              </a:ext>
            </a:extLst>
          </p:cNvPr>
          <p:cNvSpPr>
            <a:spLocks noGrp="1"/>
          </p:cNvSpPr>
          <p:nvPr>
            <p:ph type="title"/>
          </p:nvPr>
        </p:nvSpPr>
        <p:spPr>
          <a:xfrm>
            <a:off x="702907" y="2662981"/>
            <a:ext cx="10896600" cy="999833"/>
          </a:xfrm>
        </p:spPr>
        <p:txBody>
          <a:bodyPr/>
          <a:lstStyle/>
          <a:p>
            <a:pPr lvl="0" algn="l" rtl="0">
              <a:lnSpc>
                <a:spcPct val="100000"/>
              </a:lnSpc>
              <a:spcBef>
                <a:spcPts val="0"/>
              </a:spcBef>
              <a:spcAft>
                <a:spcPts val="0"/>
              </a:spcAft>
              <a:buClr>
                <a:schemeClr val="dk1"/>
              </a:buClr>
              <a:buSzPts val="2800"/>
            </a:pPr>
            <a:r>
              <a:rPr lang="en-US" b="1" dirty="0"/>
              <a:t>Nexus interactions in IAMs</a:t>
            </a:r>
          </a:p>
        </p:txBody>
      </p:sp>
    </p:spTree>
    <p:extLst>
      <p:ext uri="{BB962C8B-B14F-4D97-AF65-F5344CB8AC3E}">
        <p14:creationId xmlns:p14="http://schemas.microsoft.com/office/powerpoint/2010/main" val="335136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4" name="Google Shape;724;p15" descr="\\essi12.umd.edu\documents\twild\Documents\ESSIC\NSF INFEWS\Figures\fig1.png"/>
          <p:cNvPicPr preferRelativeResize="0"/>
          <p:nvPr/>
        </p:nvPicPr>
        <p:blipFill rotWithShape="1">
          <a:blip r:embed="rId3">
            <a:alphaModFix/>
          </a:blip>
          <a:srcRect/>
          <a:stretch/>
        </p:blipFill>
        <p:spPr>
          <a:xfrm>
            <a:off x="2463503" y="989080"/>
            <a:ext cx="7057016" cy="5695913"/>
          </a:xfrm>
          <a:prstGeom prst="rect">
            <a:avLst/>
          </a:prstGeom>
          <a:noFill/>
          <a:ln>
            <a:noFill/>
          </a:ln>
        </p:spPr>
      </p:pic>
      <p:sp>
        <p:nvSpPr>
          <p:cNvPr id="722" name="Google Shape;722;p15"/>
          <p:cNvSpPr txBox="1">
            <a:spLocks noGrp="1"/>
          </p:cNvSpPr>
          <p:nvPr>
            <p:ph type="title"/>
          </p:nvPr>
        </p:nvSpPr>
        <p:spPr>
          <a:xfrm>
            <a:off x="297813" y="173007"/>
            <a:ext cx="11207078" cy="861774"/>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2800"/>
              <a:buFont typeface="Tahoma"/>
              <a:buNone/>
            </a:pPr>
            <a:r>
              <a:rPr lang="en-US" sz="2800">
                <a:solidFill>
                  <a:schemeClr val="dk1"/>
                </a:solidFill>
                <a:latin typeface="Tahoma"/>
                <a:ea typeface="Tahoma"/>
                <a:cs typeface="Tahoma"/>
                <a:sym typeface="Tahoma"/>
              </a:rPr>
              <a:t>What important “nexus” interactions exist in reality? Do they all appear in IAMs?</a:t>
            </a:r>
            <a:endParaRPr/>
          </a:p>
        </p:txBody>
      </p:sp>
      <p:sp>
        <p:nvSpPr>
          <p:cNvPr id="723" name="Google Shape;723;p15"/>
          <p:cNvSpPr txBox="1">
            <a:spLocks noGrp="1"/>
          </p:cNvSpPr>
          <p:nvPr>
            <p:ph type="sldNum" idx="12"/>
          </p:nvPr>
        </p:nvSpPr>
        <p:spPr>
          <a:xfrm>
            <a:off x="9347200" y="6356350"/>
            <a:ext cx="28448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US" sz="1800" b="0" i="0" u="none" strike="noStrike" cap="none">
                <a:solidFill>
                  <a:srgbClr val="000000"/>
                </a:solidFill>
                <a:latin typeface="Calibri"/>
                <a:ea typeface="Calibri"/>
                <a:cs typeface="Calibri"/>
                <a:sym typeface="Calibri"/>
              </a:rPr>
              <a:t>8</a:t>
            </a:fld>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1_CGS Template 20190717">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NNL Whit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NNL Whit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TotalTime>
  <Words>1863</Words>
  <Application>Microsoft Office PowerPoint</Application>
  <PresentationFormat>Widescreen</PresentationFormat>
  <Paragraphs>246</Paragraphs>
  <Slides>44</Slides>
  <Notes>26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44</vt:i4>
      </vt:variant>
    </vt:vector>
  </HeadingPairs>
  <TitlesOfParts>
    <vt:vector size="58" baseType="lpstr">
      <vt:lpstr>Tahoma</vt:lpstr>
      <vt:lpstr>Harding</vt:lpstr>
      <vt:lpstr>Arial</vt:lpstr>
      <vt:lpstr>Roboto</vt:lpstr>
      <vt:lpstr>inherit</vt:lpstr>
      <vt:lpstr>Gill Sans</vt:lpstr>
      <vt:lpstr>Calibri</vt:lpstr>
      <vt:lpstr>Noto Sans Symbols</vt:lpstr>
      <vt:lpstr>Open Sans</vt:lpstr>
      <vt:lpstr>-apple-system</vt:lpstr>
      <vt:lpstr>1_CGS Template 20190717</vt:lpstr>
      <vt:lpstr>2_PNNL White Theme</vt:lpstr>
      <vt:lpstr>1_PNNL_Option_4</vt:lpstr>
      <vt:lpstr>1_PNNL White Theme</vt:lpstr>
      <vt:lpstr>Food-Energy-Water (Energy-Water-Land) Systems  Zarrar Khan  Joint Global Change Research Institute</vt:lpstr>
      <vt:lpstr>Today’s Topics</vt:lpstr>
      <vt:lpstr>Motivation</vt:lpstr>
      <vt:lpstr>Motivation – Everything is connected</vt:lpstr>
      <vt:lpstr>Motivation – Limits &amp; Tipping Points</vt:lpstr>
      <vt:lpstr>Motivation – Collapse of Systems</vt:lpstr>
      <vt:lpstr>The Evolution of GCAM Research</vt:lpstr>
      <vt:lpstr>Nexus interactions in IAMs</vt:lpstr>
      <vt:lpstr>What important “nexus” interactions exist in reality? Do they all appear in IAMs?</vt:lpstr>
      <vt:lpstr>IAMs do not typically account for two-way feedbacks. Instead, we feed climate impacts on water supply one-way.</vt:lpstr>
      <vt:lpstr>IAM Interconnections in GCIMS</vt:lpstr>
      <vt:lpstr>Common Interconnections we model:  Socioeconomics</vt:lpstr>
      <vt:lpstr>PowerPoint Presentation</vt:lpstr>
      <vt:lpstr>Common Interconnections we model:  Energy – Water nexus</vt:lpstr>
      <vt:lpstr>PowerPoint Presentation</vt:lpstr>
      <vt:lpstr>Thermoelectric power plants require cooling</vt:lpstr>
      <vt:lpstr>Water for Energy</vt:lpstr>
      <vt:lpstr>Dramatic Differences Between Eastern and Western U.S.</vt:lpstr>
      <vt:lpstr>Water for Energy</vt:lpstr>
      <vt:lpstr>Energy for Water</vt:lpstr>
      <vt:lpstr>Common Interconnections we model:  Water – Land – Food Nexus</vt:lpstr>
      <vt:lpstr>PowerPoint Presentation</vt:lpstr>
      <vt:lpstr>Share of total global water usage by crop</vt:lpstr>
      <vt:lpstr>Gridded Water withdrawals and consumption </vt:lpstr>
      <vt:lpstr>Water &amp; Carbon Implications of Food</vt:lpstr>
      <vt:lpstr>Common Interconnections we model:  Climate Impacts on Energy, Water, Land Nexus</vt:lpstr>
      <vt:lpstr>PowerPoint Presentation</vt:lpstr>
      <vt:lpstr>Climate Change Impacts Across Multiple Sectors</vt:lpstr>
      <vt:lpstr>Climate Change Impacts on Renewable Energy Supply</vt:lpstr>
      <vt:lpstr>Climate Change Impacts on Renewable Energy Supply</vt:lpstr>
      <vt:lpstr>The approach we take in GCAM for climate impacts (e.g., for water supply and hydropower)</vt:lpstr>
      <vt:lpstr>Climate Impacts on Agricultural Yields</vt:lpstr>
      <vt:lpstr>How will Climate Change Impact Water Supply?</vt:lpstr>
      <vt:lpstr>Vulnerability to Climate Impacts</vt:lpstr>
      <vt:lpstr>Summary</vt:lpstr>
      <vt:lpstr>Summary</vt:lpstr>
      <vt:lpstr>Example Case Studies</vt:lpstr>
      <vt:lpstr>Some Nexus Case-study Papers</vt:lpstr>
      <vt:lpstr>Exploring Energy-Water-Land Nexus in Latin America</vt:lpstr>
      <vt:lpstr>Integrated energy-water-land nexus planning to guide national policy: an example from Uruguay</vt:lpstr>
      <vt:lpstr>Uruguay Nexus Case Study: Scenarios</vt:lpstr>
      <vt:lpstr>Uruguay Nexus Case Study: Reference</vt:lpstr>
      <vt:lpstr>Uruguay Nexus Case Study: Impacts</vt:lpstr>
      <vt:lpstr>Uruguay Nexus Case Study: Nexus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Food-Energy-Water (Energy-Water-Land) Systems</dc:title>
  <dc:creator>Yiyun Cui</dc:creator>
  <cp:lastModifiedBy>Solomiya Shpak</cp:lastModifiedBy>
  <cp:revision>12</cp:revision>
  <dcterms:created xsi:type="dcterms:W3CDTF">2021-01-09T17:06:38Z</dcterms:created>
  <dcterms:modified xsi:type="dcterms:W3CDTF">2023-03-01T18:12:30Z</dcterms:modified>
</cp:coreProperties>
</file>